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84" r:id="rId1"/>
  </p:sldMasterIdLst>
  <p:notesMasterIdLst>
    <p:notesMasterId r:id="rId32"/>
  </p:notesMasterIdLst>
  <p:sldIdLst>
    <p:sldId id="256" r:id="rId2"/>
    <p:sldId id="257" r:id="rId3"/>
    <p:sldId id="258" r:id="rId4"/>
    <p:sldId id="287" r:id="rId5"/>
    <p:sldId id="259" r:id="rId6"/>
    <p:sldId id="260" r:id="rId7"/>
    <p:sldId id="261" r:id="rId8"/>
    <p:sldId id="262" r:id="rId9"/>
    <p:sldId id="264" r:id="rId10"/>
    <p:sldId id="269" r:id="rId11"/>
    <p:sldId id="266" r:id="rId12"/>
    <p:sldId id="268" r:id="rId13"/>
    <p:sldId id="271" r:id="rId14"/>
    <p:sldId id="288" r:id="rId15"/>
    <p:sldId id="272" r:id="rId16"/>
    <p:sldId id="289" r:id="rId17"/>
    <p:sldId id="273" r:id="rId18"/>
    <p:sldId id="270" r:id="rId19"/>
    <p:sldId id="284" r:id="rId20"/>
    <p:sldId id="274" r:id="rId21"/>
    <p:sldId id="290" r:id="rId22"/>
    <p:sldId id="275" r:id="rId23"/>
    <p:sldId id="277" r:id="rId24"/>
    <p:sldId id="291" r:id="rId25"/>
    <p:sldId id="278" r:id="rId26"/>
    <p:sldId id="279" r:id="rId27"/>
    <p:sldId id="280" r:id="rId28"/>
    <p:sldId id="285" r:id="rId29"/>
    <p:sldId id="283" r:id="rId30"/>
    <p:sldId id="282"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72B8CA1-7D8D-4FC8-9F0C-39FF4F0927C2}" type="datetimeFigureOut">
              <a:rPr lang="ar-EG" smtClean="0"/>
              <a:t>21/07/1441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4B81DDB-E75E-4641-9D4B-EB7D19687603}" type="slidenum">
              <a:rPr lang="ar-EG" smtClean="0"/>
              <a:t>‹#›</a:t>
            </a:fld>
            <a:endParaRPr lang="ar-EG"/>
          </a:p>
        </p:txBody>
      </p:sp>
    </p:spTree>
    <p:extLst>
      <p:ext uri="{BB962C8B-B14F-4D97-AF65-F5344CB8AC3E}">
        <p14:creationId xmlns:p14="http://schemas.microsoft.com/office/powerpoint/2010/main" val="32043660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EG" sz="1400" b="1" dirty="0" smtClean="0">
                <a:solidFill>
                  <a:srgbClr val="FF0000"/>
                </a:solidFill>
              </a:rPr>
              <a:t>مركز تنمية قدرات أعضاء هيئة التدريس والقيادات بجامعة سوهاج</a:t>
            </a:r>
            <a:endParaRPr lang="ar-EG" sz="1400" b="1" dirty="0">
              <a:solidFill>
                <a:srgbClr val="FF0000"/>
              </a:solidFill>
            </a:endParaRPr>
          </a:p>
        </p:txBody>
      </p:sp>
      <p:sp>
        <p:nvSpPr>
          <p:cNvPr id="4" name="عنصر نائب لرقم الشريحة 3"/>
          <p:cNvSpPr>
            <a:spLocks noGrp="1"/>
          </p:cNvSpPr>
          <p:nvPr>
            <p:ph type="sldNum" sz="quarter" idx="10"/>
          </p:nvPr>
        </p:nvSpPr>
        <p:spPr/>
        <p:txBody>
          <a:bodyPr/>
          <a:lstStyle/>
          <a:p>
            <a:fld id="{74B81DDB-E75E-4641-9D4B-EB7D19687603}" type="slidenum">
              <a:rPr lang="ar-EG" smtClean="0"/>
              <a:t>1</a:t>
            </a:fld>
            <a:endParaRPr lang="ar-EG"/>
          </a:p>
        </p:txBody>
      </p:sp>
    </p:spTree>
    <p:extLst>
      <p:ext uri="{BB962C8B-B14F-4D97-AF65-F5344CB8AC3E}">
        <p14:creationId xmlns:p14="http://schemas.microsoft.com/office/powerpoint/2010/main" val="125086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7B836F3D-FF9F-4FD8-988D-0F23281D144B}" type="datetime1">
              <a:rPr lang="ar-SA" smtClean="0"/>
              <a:t>21/07/1441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3037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0E6DBBD-6093-47C4-AF17-7F351162DAD3}" type="datetime1">
              <a:rPr lang="ar-SA" smtClean="0"/>
              <a:t>21/07/1441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63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18FFDEA6-20DF-4947-B480-4C69722DF9B3}" type="datetime1">
              <a:rPr lang="ar-SA" smtClean="0"/>
              <a:t>21/07/1441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04691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569A3291-67E6-4B2C-A24A-20107D331CDF}" type="datetime1">
              <a:rPr lang="ar-SA" smtClean="0"/>
              <a:t>21/07/1441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04070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7E28F6-13D2-4E1F-A6FD-95DAA52E740C}" type="datetime1">
              <a:rPr lang="ar-SA" smtClean="0"/>
              <a:t>21/07/1441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5336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541DE6AC-EA88-4A1C-8610-416F0C513834}" type="datetime1">
              <a:rPr lang="ar-SA" smtClean="0"/>
              <a:t>21/07/1441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52128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BC5C4C5B-AF46-4AF4-9226-5799A8263952}" type="datetime1">
              <a:rPr lang="ar-SA" smtClean="0"/>
              <a:t>21/07/1441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44658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7B5E0D9E-E39E-4246-82CF-C3B8CEA617F5}" type="datetime1">
              <a:rPr lang="ar-SA" smtClean="0"/>
              <a:t>21/07/1441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1632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352E75-D027-4A91-88F3-9B151AC73C23}" type="datetime1">
              <a:rPr lang="ar-SA" smtClean="0"/>
              <a:t>21/07/1441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17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7FC900-D1ED-44EF-9F58-FFF14A07B45F}" type="datetime1">
              <a:rPr lang="ar-SA" smtClean="0"/>
              <a:t>21/07/1441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0976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A34B13-CDAD-4ADF-B63B-BC1173CEF05E}" type="datetime1">
              <a:rPr lang="ar-SA" smtClean="0"/>
              <a:t>21/07/1441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31323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22813D-4912-4534-AAA2-F8CA2BF714F7}" type="datetime1">
              <a:rPr lang="ar-SA" smtClean="0"/>
              <a:t>21/07/1441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98124462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EG" b="1" u="sng" dirty="0" smtClean="0">
                <a:solidFill>
                  <a:srgbClr val="FFFF00"/>
                </a:solidFill>
              </a:rPr>
              <a:t>استخدام خطوات المنهج العلمي في تشخيص وحل المشكلات</a:t>
            </a:r>
            <a:endParaRPr lang="ar-EG" b="1" u="sng" dirty="0">
              <a:solidFill>
                <a:srgbClr val="FFFF00"/>
              </a:solidFill>
            </a:endParaRPr>
          </a:p>
        </p:txBody>
      </p:sp>
      <p:sp>
        <p:nvSpPr>
          <p:cNvPr id="3" name="عنوان فرعي 2"/>
          <p:cNvSpPr>
            <a:spLocks noGrp="1"/>
          </p:cNvSpPr>
          <p:nvPr>
            <p:ph type="subTitle" idx="1"/>
          </p:nvPr>
        </p:nvSpPr>
        <p:spPr/>
        <p:txBody>
          <a:bodyPr>
            <a:normAutofit lnSpcReduction="10000"/>
          </a:bodyPr>
          <a:lstStyle/>
          <a:p>
            <a:r>
              <a:rPr lang="ar-EG" sz="3600" b="1" dirty="0" smtClean="0">
                <a:solidFill>
                  <a:srgbClr val="92D050"/>
                </a:solidFill>
              </a:rPr>
              <a:t>دكتور/ وائل أحمد عبدالله</a:t>
            </a:r>
          </a:p>
          <a:p>
            <a:r>
              <a:rPr lang="ar-EG" b="1" dirty="0" smtClean="0">
                <a:solidFill>
                  <a:schemeClr val="accent6">
                    <a:lumMod val="60000"/>
                    <a:lumOff val="40000"/>
                  </a:schemeClr>
                </a:solidFill>
              </a:rPr>
              <a:t>مدرس فلسفة العلوم ومناهج البحث العلمي</a:t>
            </a:r>
          </a:p>
          <a:p>
            <a:r>
              <a:rPr lang="ar-EG" b="1" dirty="0" smtClean="0">
                <a:solidFill>
                  <a:schemeClr val="accent6">
                    <a:lumMod val="60000"/>
                    <a:lumOff val="40000"/>
                  </a:schemeClr>
                </a:solidFill>
              </a:rPr>
              <a:t>كلية الآداب – جامعة سوهاج</a:t>
            </a:r>
            <a:endParaRPr lang="ar-EG" b="1" dirty="0">
              <a:solidFill>
                <a:schemeClr val="accent6">
                  <a:lumMod val="60000"/>
                  <a:lumOff val="40000"/>
                </a:schemeClr>
              </a:solidFill>
            </a:endParaRPr>
          </a:p>
        </p:txBody>
      </p:sp>
    </p:spTree>
    <p:extLst>
      <p:ext uri="{BB962C8B-B14F-4D97-AF65-F5344CB8AC3E}">
        <p14:creationId xmlns:p14="http://schemas.microsoft.com/office/powerpoint/2010/main" val="4174136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t>خطوات المنهج العلمي (4)</a:t>
            </a:r>
            <a:endParaRPr lang="ar-EG"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340768"/>
            <a:ext cx="8208911" cy="5112568"/>
          </a:xfrm>
        </p:spPr>
      </p:pic>
    </p:spTree>
    <p:extLst>
      <p:ext uri="{BB962C8B-B14F-4D97-AF65-F5344CB8AC3E}">
        <p14:creationId xmlns:p14="http://schemas.microsoft.com/office/powerpoint/2010/main" val="3612187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EG" sz="3600" b="1" u="sng" dirty="0" smtClean="0">
                <a:solidFill>
                  <a:srgbClr val="FF0000"/>
                </a:solidFill>
              </a:rPr>
              <a:t>أولاً: كيفية استخدام خطوات المنهج العلمي في </a:t>
            </a:r>
            <a:br>
              <a:rPr lang="ar-EG" sz="3600" b="1" u="sng" dirty="0" smtClean="0">
                <a:solidFill>
                  <a:srgbClr val="FF0000"/>
                </a:solidFill>
              </a:rPr>
            </a:br>
            <a:r>
              <a:rPr lang="ar-EG" sz="3600" b="1" u="sng" dirty="0" smtClean="0">
                <a:solidFill>
                  <a:srgbClr val="7030A0"/>
                </a:solidFill>
              </a:rPr>
              <a:t>تشخيص المشكلات:</a:t>
            </a:r>
            <a:endParaRPr lang="ar-EG" sz="3600" b="1" u="sng" dirty="0">
              <a:solidFill>
                <a:srgbClr val="7030A0"/>
              </a:solidFill>
            </a:endParaRPr>
          </a:p>
        </p:txBody>
      </p:sp>
      <p:sp>
        <p:nvSpPr>
          <p:cNvPr id="3" name="عنصر نائب للمحتوى 2"/>
          <p:cNvSpPr>
            <a:spLocks noGrp="1"/>
          </p:cNvSpPr>
          <p:nvPr>
            <p:ph idx="1"/>
          </p:nvPr>
        </p:nvSpPr>
        <p:spPr>
          <a:xfrm>
            <a:off x="457200" y="1600200"/>
            <a:ext cx="8229600" cy="5069160"/>
          </a:xfrm>
          <a:ln>
            <a:solidFill>
              <a:srgbClr val="FF0000"/>
            </a:solidFill>
          </a:ln>
        </p:spPr>
        <p:txBody>
          <a:bodyPr>
            <a:normAutofit fontScale="25000" lnSpcReduction="20000"/>
          </a:bodyPr>
          <a:lstStyle/>
          <a:p>
            <a:pPr marL="0" indent="0" algn="just">
              <a:lnSpc>
                <a:spcPct val="150000"/>
              </a:lnSpc>
              <a:spcAft>
                <a:spcPts val="1000"/>
              </a:spcAft>
              <a:buNone/>
            </a:pPr>
            <a:r>
              <a:rPr lang="ar-EG" sz="9600" b="1" dirty="0">
                <a:ea typeface="Times New Roman"/>
                <a:cs typeface="Simplified Arabic"/>
              </a:rPr>
              <a:t>يقوم </a:t>
            </a:r>
            <a:r>
              <a:rPr lang="ar-EG" sz="9600" b="1" dirty="0" smtClean="0">
                <a:ea typeface="Times New Roman"/>
                <a:cs typeface="Simplified Arabic"/>
              </a:rPr>
              <a:t>الباحث في </a:t>
            </a:r>
            <a:r>
              <a:rPr lang="ar-EG" sz="9600" b="1" dirty="0">
                <a:ea typeface="Times New Roman"/>
                <a:cs typeface="Simplified Arabic"/>
              </a:rPr>
              <a:t>هذا الجزء </a:t>
            </a:r>
            <a:r>
              <a:rPr lang="ar-EG" sz="9600" b="1" dirty="0">
                <a:solidFill>
                  <a:srgbClr val="0033CC"/>
                </a:solidFill>
                <a:ea typeface="Times New Roman"/>
                <a:cs typeface="Simplified Arabic"/>
              </a:rPr>
              <a:t>بتشخيص المشكلة تشخيصًا دقيقًا، </a:t>
            </a:r>
            <a:r>
              <a:rPr lang="ar-EG" sz="9600" b="1" dirty="0" smtClean="0">
                <a:ea typeface="Times New Roman"/>
                <a:cs typeface="Simplified Arabic"/>
              </a:rPr>
              <a:t>خلال توضيح </a:t>
            </a:r>
            <a:r>
              <a:rPr lang="ar-EG" sz="9600" b="1" dirty="0">
                <a:solidFill>
                  <a:srgbClr val="FFFF00"/>
                </a:solidFill>
                <a:ea typeface="Times New Roman"/>
                <a:cs typeface="Simplified Arabic"/>
              </a:rPr>
              <a:t>الأهمية </a:t>
            </a:r>
            <a:r>
              <a:rPr lang="ar-EG" sz="9600" b="1" dirty="0">
                <a:ea typeface="Times New Roman"/>
                <a:cs typeface="Simplified Arabic"/>
              </a:rPr>
              <a:t>التي تمثلها، بما في ذلك تحديد </a:t>
            </a:r>
            <a:r>
              <a:rPr lang="ar-EG" sz="9600" b="1" dirty="0">
                <a:solidFill>
                  <a:srgbClr val="FFFF00"/>
                </a:solidFill>
                <a:ea typeface="Times New Roman"/>
                <a:cs typeface="Simplified Arabic"/>
              </a:rPr>
              <a:t>الآثار</a:t>
            </a:r>
            <a:r>
              <a:rPr lang="ar-EG" sz="9600" b="1" dirty="0">
                <a:ea typeface="Times New Roman"/>
                <a:cs typeface="Simplified Arabic"/>
              </a:rPr>
              <a:t> التي تنتج عن بقاء المشكلة دون </a:t>
            </a:r>
            <a:r>
              <a:rPr lang="ar-EG" sz="9600" b="1" dirty="0" smtClean="0">
                <a:ea typeface="Times New Roman"/>
                <a:cs typeface="Simplified Arabic"/>
              </a:rPr>
              <a:t>حل، وتحديد </a:t>
            </a:r>
            <a:r>
              <a:rPr lang="ar-EG" sz="9600" b="1" dirty="0" smtClean="0">
                <a:solidFill>
                  <a:srgbClr val="FFFF00"/>
                </a:solidFill>
                <a:ea typeface="Times New Roman"/>
                <a:cs typeface="Simplified Arabic"/>
              </a:rPr>
              <a:t>مزايا</a:t>
            </a:r>
            <a:r>
              <a:rPr lang="ar-EG" sz="9600" b="1" dirty="0" smtClean="0">
                <a:ea typeface="Times New Roman"/>
                <a:cs typeface="Simplified Arabic"/>
              </a:rPr>
              <a:t> حلها.</a:t>
            </a:r>
          </a:p>
          <a:p>
            <a:pPr marL="0" indent="0" algn="just">
              <a:lnSpc>
                <a:spcPct val="150000"/>
              </a:lnSpc>
              <a:spcAft>
                <a:spcPts val="1000"/>
              </a:spcAft>
              <a:buNone/>
            </a:pPr>
            <a:r>
              <a:rPr lang="ar-EG" sz="11200" b="1" dirty="0" smtClean="0">
                <a:solidFill>
                  <a:schemeClr val="bg1"/>
                </a:solidFill>
                <a:ea typeface="Times New Roman"/>
                <a:cs typeface="Arial"/>
              </a:rPr>
              <a:t> </a:t>
            </a:r>
            <a:r>
              <a:rPr lang="ar-EG" sz="11200" b="1" dirty="0" smtClean="0">
                <a:solidFill>
                  <a:schemeClr val="bg1"/>
                </a:solidFill>
                <a:ea typeface="Times New Roman"/>
                <a:cs typeface="Simplified Arabic"/>
              </a:rPr>
              <a:t>بمعنى </a:t>
            </a:r>
            <a:r>
              <a:rPr lang="ar-EG" sz="11200" b="1" dirty="0">
                <a:solidFill>
                  <a:schemeClr val="bg1"/>
                </a:solidFill>
                <a:ea typeface="Times New Roman"/>
                <a:cs typeface="Simplified Arabic"/>
              </a:rPr>
              <a:t>آخر ينبغي على الباحث </a:t>
            </a:r>
            <a:r>
              <a:rPr lang="ar-EG" sz="11200" b="1" dirty="0" smtClean="0">
                <a:solidFill>
                  <a:schemeClr val="bg1"/>
                </a:solidFill>
                <a:ea typeface="Times New Roman"/>
                <a:cs typeface="Simplified Arabic"/>
              </a:rPr>
              <a:t>أنْ </a:t>
            </a:r>
            <a:r>
              <a:rPr lang="ar-EG" sz="11200" b="1" dirty="0">
                <a:solidFill>
                  <a:schemeClr val="bg1"/>
                </a:solidFill>
                <a:ea typeface="Times New Roman"/>
                <a:cs typeface="Simplified Arabic"/>
              </a:rPr>
              <a:t>يجيب على الأسئلة التالية</a:t>
            </a:r>
            <a:r>
              <a:rPr lang="ar-EG" sz="11200" b="1" dirty="0" smtClean="0">
                <a:solidFill>
                  <a:schemeClr val="bg1"/>
                </a:solidFill>
                <a:ea typeface="Times New Roman"/>
                <a:cs typeface="Simplified Arabic"/>
              </a:rPr>
              <a:t>:</a:t>
            </a:r>
          </a:p>
          <a:p>
            <a:pPr marL="0" indent="0" algn="just">
              <a:lnSpc>
                <a:spcPct val="150000"/>
              </a:lnSpc>
              <a:spcAft>
                <a:spcPts val="1000"/>
              </a:spcAft>
              <a:buNone/>
            </a:pPr>
            <a:r>
              <a:rPr lang="ar-EG" sz="9600" b="1" dirty="0" smtClean="0">
                <a:ea typeface="Times New Roman"/>
                <a:cs typeface="Simplified Arabic"/>
              </a:rPr>
              <a:t>1- </a:t>
            </a:r>
            <a:r>
              <a:rPr lang="ar-EG" sz="9600" b="1" dirty="0">
                <a:ea typeface="Times New Roman"/>
                <a:cs typeface="Simplified Arabic"/>
              </a:rPr>
              <a:t>لماذا </a:t>
            </a:r>
            <a:r>
              <a:rPr lang="ar-EG" sz="9600" b="1" dirty="0" smtClean="0">
                <a:ea typeface="Times New Roman"/>
                <a:cs typeface="Simplified Arabic"/>
              </a:rPr>
              <a:t>يجب علينا حل هذه </a:t>
            </a:r>
            <a:r>
              <a:rPr lang="ar-EG" sz="9600" b="1" dirty="0">
                <a:ea typeface="Times New Roman"/>
                <a:cs typeface="Simplified Arabic"/>
              </a:rPr>
              <a:t>المشكلة دون غيرها</a:t>
            </a:r>
            <a:r>
              <a:rPr lang="ar-EG" sz="9600" b="1" dirty="0" smtClean="0">
                <a:ea typeface="Times New Roman"/>
                <a:cs typeface="Simplified Arabic"/>
              </a:rPr>
              <a:t>؟</a:t>
            </a:r>
            <a:endParaRPr lang="en-US" sz="9600" b="1" dirty="0">
              <a:ea typeface="Times New Roman"/>
              <a:cs typeface="Arial"/>
            </a:endParaRPr>
          </a:p>
          <a:p>
            <a:pPr marL="0" indent="0" algn="just">
              <a:lnSpc>
                <a:spcPct val="150000"/>
              </a:lnSpc>
              <a:spcAft>
                <a:spcPts val="1000"/>
              </a:spcAft>
              <a:buNone/>
            </a:pPr>
            <a:r>
              <a:rPr lang="ar-EG" sz="9600" b="1" dirty="0" smtClean="0">
                <a:ea typeface="Times New Roman"/>
                <a:cs typeface="Simplified Arabic"/>
              </a:rPr>
              <a:t>2- ما </a:t>
            </a:r>
            <a:r>
              <a:rPr lang="ar-EG" sz="9600" b="1" dirty="0">
                <a:ea typeface="Times New Roman"/>
                <a:cs typeface="Simplified Arabic"/>
              </a:rPr>
              <a:t>الأضرار التي يمكن أن تنشأ ما لم يتم دراسة </a:t>
            </a:r>
            <a:r>
              <a:rPr lang="ar-EG" sz="9600" b="1" dirty="0" smtClean="0">
                <a:ea typeface="Times New Roman"/>
                <a:cs typeface="Simplified Arabic"/>
              </a:rPr>
              <a:t>هذه المشكلة</a:t>
            </a:r>
            <a:r>
              <a:rPr lang="ar-EG" sz="9600" b="1" dirty="0">
                <a:ea typeface="Times New Roman"/>
                <a:cs typeface="Simplified Arabic"/>
              </a:rPr>
              <a:t>، وإيجاد الحلول الملائمة لها</a:t>
            </a:r>
            <a:r>
              <a:rPr lang="ar-EG" sz="9600" b="1" dirty="0" smtClean="0">
                <a:ea typeface="Times New Roman"/>
                <a:cs typeface="Simplified Arabic"/>
              </a:rPr>
              <a:t>؟</a:t>
            </a:r>
          </a:p>
          <a:p>
            <a:pPr marL="0" indent="0" algn="just">
              <a:lnSpc>
                <a:spcPct val="150000"/>
              </a:lnSpc>
              <a:spcAft>
                <a:spcPts val="1000"/>
              </a:spcAft>
              <a:buNone/>
            </a:pPr>
            <a:r>
              <a:rPr lang="ar-EG" sz="9600" b="1" dirty="0" smtClean="0">
                <a:ea typeface="Times New Roman"/>
                <a:cs typeface="Simplified Arabic"/>
              </a:rPr>
              <a:t>3- ما النتائج الإيجابية في حالة حل المشكلة؟</a:t>
            </a:r>
            <a:endParaRPr lang="en-US" sz="9600" b="1" dirty="0">
              <a:ea typeface="Times New Roman"/>
              <a:cs typeface="Arial"/>
            </a:endParaRPr>
          </a:p>
        </p:txBody>
      </p:sp>
    </p:spTree>
    <p:extLst>
      <p:ext uri="{BB962C8B-B14F-4D97-AF65-F5344CB8AC3E}">
        <p14:creationId xmlns:p14="http://schemas.microsoft.com/office/powerpoint/2010/main" val="2754013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rgbClr val="FF0000"/>
            </a:solidFill>
          </a:ln>
        </p:spPr>
        <p:txBody>
          <a:bodyPr>
            <a:noAutofit/>
          </a:bodyPr>
          <a:lstStyle/>
          <a:p>
            <a:r>
              <a:rPr lang="ar-EG" sz="3200" b="1" u="sng" dirty="0">
                <a:solidFill>
                  <a:srgbClr val="0033CC"/>
                </a:solidFill>
                <a:latin typeface="Simplified Arabic,Bold"/>
              </a:rPr>
              <a:t>وتشخيص المشكلة يندرج تحتها عدة خطوات تتمثل </a:t>
            </a:r>
            <a:r>
              <a:rPr lang="ar-EG" sz="3200" b="1" u="sng" dirty="0" smtClean="0">
                <a:solidFill>
                  <a:srgbClr val="0033CC"/>
                </a:solidFill>
                <a:latin typeface="Simplified Arabic,Bold"/>
              </a:rPr>
              <a:t>في الآتي </a:t>
            </a:r>
            <a:r>
              <a:rPr lang="ar-EG" sz="3200" b="1" dirty="0">
                <a:solidFill>
                  <a:srgbClr val="0033CC"/>
                </a:solidFill>
                <a:latin typeface="Simplified Arabic,Bold"/>
              </a:rPr>
              <a:t>:</a:t>
            </a:r>
            <a:endParaRPr lang="ar-EG" sz="3600" dirty="0">
              <a:solidFill>
                <a:srgbClr val="0033CC"/>
              </a:solidFill>
            </a:endParaRPr>
          </a:p>
        </p:txBody>
      </p:sp>
      <p:sp>
        <p:nvSpPr>
          <p:cNvPr id="3" name="عنصر نائب للمحتوى 2"/>
          <p:cNvSpPr>
            <a:spLocks noGrp="1"/>
          </p:cNvSpPr>
          <p:nvPr>
            <p:ph idx="1"/>
          </p:nvPr>
        </p:nvSpPr>
        <p:spPr/>
        <p:txBody>
          <a:bodyPr/>
          <a:lstStyle/>
          <a:p>
            <a:pPr algn="just"/>
            <a:r>
              <a:rPr lang="ar-EG" b="1" dirty="0" smtClean="0">
                <a:latin typeface="Simplified Arabic,Bold"/>
              </a:rPr>
              <a:t>1- تحديد المشكلة: أي إدراك </a:t>
            </a:r>
            <a:r>
              <a:rPr lang="ar-EG" b="1" dirty="0">
                <a:latin typeface="Simplified Arabic,Bold"/>
              </a:rPr>
              <a:t>المشكلة </a:t>
            </a:r>
            <a:r>
              <a:rPr lang="ar-EG" b="1" dirty="0" smtClean="0">
                <a:latin typeface="Simplified Arabic,Bold"/>
              </a:rPr>
              <a:t>إدراكًا جيدًا وملاحظة </a:t>
            </a:r>
            <a:r>
              <a:rPr lang="ar-EG" b="1" dirty="0">
                <a:latin typeface="Simplified Arabic,Bold"/>
              </a:rPr>
              <a:t>الظواهر </a:t>
            </a:r>
            <a:r>
              <a:rPr lang="ar-EG" b="1" dirty="0" smtClean="0">
                <a:latin typeface="Simplified Arabic,Bold"/>
              </a:rPr>
              <a:t>السلبية. </a:t>
            </a:r>
            <a:endParaRPr lang="ar-EG" b="1" dirty="0">
              <a:latin typeface="Simplified Arabic,Bold"/>
            </a:endParaRPr>
          </a:p>
          <a:p>
            <a:r>
              <a:rPr lang="ar-EG" b="1" dirty="0" smtClean="0">
                <a:latin typeface="Simplified Arabic,Bold"/>
              </a:rPr>
              <a:t>2. </a:t>
            </a:r>
            <a:r>
              <a:rPr lang="ar-EG" b="1" dirty="0">
                <a:solidFill>
                  <a:srgbClr val="FFFF00"/>
                </a:solidFill>
                <a:latin typeface="Simplified Arabic,Bold"/>
              </a:rPr>
              <a:t>جمع البيانات والمعلومات </a:t>
            </a:r>
            <a:r>
              <a:rPr lang="ar-EG" b="1" dirty="0" smtClean="0">
                <a:solidFill>
                  <a:srgbClr val="FFFF00"/>
                </a:solidFill>
                <a:latin typeface="Simplified Arabic,Bold"/>
              </a:rPr>
              <a:t>الكافية عن المشكلة</a:t>
            </a:r>
            <a:r>
              <a:rPr lang="ar-EG" b="1" dirty="0" smtClean="0">
                <a:latin typeface="Simplified Arabic,Bold"/>
              </a:rPr>
              <a:t>.</a:t>
            </a:r>
            <a:endParaRPr lang="ar-EG" b="1" dirty="0">
              <a:latin typeface="Simplified Arabic,Bold"/>
            </a:endParaRPr>
          </a:p>
          <a:p>
            <a:pPr algn="just"/>
            <a:r>
              <a:rPr lang="ar-EG" b="1" dirty="0" smtClean="0">
                <a:latin typeface="Simplified Arabic,Bold"/>
              </a:rPr>
              <a:t>3. </a:t>
            </a:r>
            <a:r>
              <a:rPr lang="ar-EG" b="1" dirty="0">
                <a:solidFill>
                  <a:srgbClr val="FFFF00"/>
                </a:solidFill>
                <a:latin typeface="Simplified Arabic,Bold"/>
              </a:rPr>
              <a:t>تحليل البيانات </a:t>
            </a:r>
            <a:r>
              <a:rPr lang="ar-EG" b="1" dirty="0">
                <a:latin typeface="Simplified Arabic,Bold"/>
              </a:rPr>
              <a:t>لمعرفة علاقات الارتباط بين كل سبب محتمل والظاهرة </a:t>
            </a:r>
            <a:r>
              <a:rPr lang="ar-EG" b="1" dirty="0" smtClean="0">
                <a:latin typeface="Simplified Arabic,Bold"/>
              </a:rPr>
              <a:t>السلبية، لتحديد </a:t>
            </a:r>
            <a:r>
              <a:rPr lang="ar-EG" b="1" dirty="0">
                <a:solidFill>
                  <a:srgbClr val="FFFF00"/>
                </a:solidFill>
                <a:latin typeface="Simplified Arabic,Bold"/>
              </a:rPr>
              <a:t>المشكلة الرئيسية </a:t>
            </a:r>
            <a:r>
              <a:rPr lang="ar-EG" b="1" dirty="0">
                <a:latin typeface="Simplified Arabic,Bold"/>
              </a:rPr>
              <a:t>والتفرقة بينها وبين </a:t>
            </a:r>
            <a:r>
              <a:rPr lang="ar-EG" b="1" dirty="0">
                <a:solidFill>
                  <a:srgbClr val="FFFF00"/>
                </a:solidFill>
                <a:latin typeface="Simplified Arabic,Bold"/>
              </a:rPr>
              <a:t>ظواهرها </a:t>
            </a:r>
            <a:r>
              <a:rPr lang="ar-EG" b="1" dirty="0" err="1" smtClean="0">
                <a:solidFill>
                  <a:srgbClr val="FFFF00"/>
                </a:solidFill>
                <a:latin typeface="Simplified Arabic,Bold"/>
              </a:rPr>
              <a:t>أوأعراضها</a:t>
            </a:r>
            <a:r>
              <a:rPr lang="ar-EG" b="1" dirty="0" smtClean="0">
                <a:latin typeface="Simplified Arabic,Bold"/>
              </a:rPr>
              <a:t>.</a:t>
            </a:r>
            <a:endParaRPr lang="ar-EG" dirty="0"/>
          </a:p>
        </p:txBody>
      </p:sp>
    </p:spTree>
    <p:extLst>
      <p:ext uri="{BB962C8B-B14F-4D97-AF65-F5344CB8AC3E}">
        <p14:creationId xmlns:p14="http://schemas.microsoft.com/office/powerpoint/2010/main" val="753439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10146"/>
          </a:xfrm>
          <a:ln>
            <a:solidFill>
              <a:srgbClr val="FF0000"/>
            </a:solidFill>
          </a:ln>
        </p:spPr>
        <p:txBody>
          <a:bodyPr>
            <a:normAutofit/>
          </a:bodyPr>
          <a:lstStyle/>
          <a:p>
            <a:r>
              <a:rPr lang="ar-EG" b="1" dirty="0">
                <a:solidFill>
                  <a:srgbClr val="FF0000"/>
                </a:solidFill>
                <a:latin typeface="Simplified Arabic,Bold"/>
              </a:rPr>
              <a:t>1. </a:t>
            </a:r>
            <a:r>
              <a:rPr lang="ar-EG" b="1" dirty="0" smtClean="0">
                <a:solidFill>
                  <a:srgbClr val="FF0000"/>
                </a:solidFill>
                <a:latin typeface="Simplified Arabic,Bold"/>
              </a:rPr>
              <a:t>تحديد المشكلة:-</a:t>
            </a:r>
            <a:endParaRPr lang="ar-EG" dirty="0"/>
          </a:p>
        </p:txBody>
      </p:sp>
      <p:sp>
        <p:nvSpPr>
          <p:cNvPr id="3" name="عنصر نائب للمحتوى 2"/>
          <p:cNvSpPr>
            <a:spLocks noGrp="1"/>
          </p:cNvSpPr>
          <p:nvPr>
            <p:ph idx="1"/>
          </p:nvPr>
        </p:nvSpPr>
        <p:spPr>
          <a:xfrm>
            <a:off x="457200" y="1340768"/>
            <a:ext cx="8229600" cy="5328592"/>
          </a:xfrm>
        </p:spPr>
        <p:txBody>
          <a:bodyPr>
            <a:noAutofit/>
          </a:bodyPr>
          <a:lstStyle/>
          <a:p>
            <a:pPr algn="just"/>
            <a:endParaRPr lang="ar-EG" sz="2800" b="1" dirty="0" smtClean="0">
              <a:solidFill>
                <a:srgbClr val="C00000"/>
              </a:solidFill>
              <a:latin typeface="Simplified Arabic,Bold"/>
              <a:ea typeface="+mj-ea"/>
              <a:cs typeface="+mj-cs"/>
            </a:endParaRPr>
          </a:p>
          <a:p>
            <a:pPr algn="just"/>
            <a:r>
              <a:rPr lang="ar-EG" sz="2800" b="1" dirty="0" smtClean="0">
                <a:solidFill>
                  <a:srgbClr val="C00000"/>
                </a:solidFill>
                <a:latin typeface="Simplified Arabic,Bold"/>
                <a:ea typeface="+mj-ea"/>
                <a:cs typeface="+mj-cs"/>
              </a:rPr>
              <a:t>تحديد المشكلة: </a:t>
            </a:r>
            <a:r>
              <a:rPr lang="ar-EG" sz="2800" b="1" dirty="0" smtClean="0">
                <a:solidFill>
                  <a:srgbClr val="000000"/>
                </a:solidFill>
                <a:latin typeface="Simplified Arabic,Bold"/>
                <a:ea typeface="+mj-ea"/>
                <a:cs typeface="+mj-cs"/>
              </a:rPr>
              <a:t>هو إدراك الواقع وإدراك ما يجب أنْ يكون، والإحساس أن هناك فرق بين ما هو كائن وما يجب أن يكون.</a:t>
            </a:r>
          </a:p>
          <a:p>
            <a:pPr algn="just"/>
            <a:endParaRPr lang="ar-EG" sz="2800" b="1" dirty="0" smtClean="0">
              <a:solidFill>
                <a:srgbClr val="000000"/>
              </a:solidFill>
              <a:latin typeface="Simplified Arabic,Bold"/>
              <a:ea typeface="+mj-ea"/>
              <a:cs typeface="+mj-cs"/>
            </a:endParaRPr>
          </a:p>
          <a:p>
            <a:pPr algn="ctr"/>
            <a:r>
              <a:rPr lang="ar-EG" sz="2800" b="1" u="sng" dirty="0" smtClean="0">
                <a:solidFill>
                  <a:srgbClr val="C00000"/>
                </a:solidFill>
                <a:latin typeface="Simplified Arabic,Bold"/>
                <a:ea typeface="+mj-ea"/>
                <a:cs typeface="+mj-cs"/>
              </a:rPr>
              <a:t> وذلك عن طريق:</a:t>
            </a:r>
          </a:p>
        </p:txBody>
      </p:sp>
    </p:spTree>
    <p:extLst>
      <p:ext uri="{BB962C8B-B14F-4D97-AF65-F5344CB8AC3E}">
        <p14:creationId xmlns:p14="http://schemas.microsoft.com/office/powerpoint/2010/main" val="411727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33355"/>
            <a:ext cx="8229600" cy="1143000"/>
          </a:xfrm>
        </p:spPr>
        <p:txBody>
          <a:bodyPr>
            <a:normAutofit/>
          </a:bodyPr>
          <a:lstStyle/>
          <a:p>
            <a:r>
              <a:rPr lang="ar-EG" sz="3600" b="1" dirty="0" smtClean="0">
                <a:solidFill>
                  <a:srgbClr val="7030A0"/>
                </a:solidFill>
              </a:rPr>
              <a:t>كيفية تحديد المشكلة وإدراكها</a:t>
            </a:r>
            <a:endParaRPr lang="ar-EG" sz="3600" b="1" dirty="0">
              <a:solidFill>
                <a:srgbClr val="7030A0"/>
              </a:solidFill>
            </a:endParaRPr>
          </a:p>
        </p:txBody>
      </p:sp>
      <p:sp>
        <p:nvSpPr>
          <p:cNvPr id="3" name="عنصر نائب للمحتوى 2"/>
          <p:cNvSpPr>
            <a:spLocks noGrp="1"/>
          </p:cNvSpPr>
          <p:nvPr>
            <p:ph sz="half" idx="1"/>
          </p:nvPr>
        </p:nvSpPr>
        <p:spPr>
          <a:xfrm>
            <a:off x="457200" y="1196752"/>
            <a:ext cx="4038600" cy="4929411"/>
          </a:xfrm>
        </p:spPr>
        <p:txBody>
          <a:bodyPr>
            <a:normAutofit fontScale="85000" lnSpcReduction="10000"/>
          </a:bodyPr>
          <a:lstStyle/>
          <a:p>
            <a:r>
              <a:rPr lang="ar-EG" sz="3300" b="1" dirty="0" smtClean="0">
                <a:solidFill>
                  <a:srgbClr val="FF0000"/>
                </a:solidFill>
              </a:rPr>
              <a:t>ثانياً: مصادر الحصول على مشكلة في البحث العلمي: </a:t>
            </a:r>
          </a:p>
          <a:p>
            <a:pPr marL="0" indent="0" algn="ctr">
              <a:buNone/>
            </a:pPr>
            <a:r>
              <a:rPr lang="ar-EG" sz="3300" b="1" dirty="0" smtClean="0">
                <a:solidFill>
                  <a:schemeClr val="bg1"/>
                </a:solidFill>
              </a:rPr>
              <a:t>(موضوع بحث)</a:t>
            </a:r>
            <a:endParaRPr lang="ar-EG" b="1" dirty="0" smtClean="0">
              <a:solidFill>
                <a:srgbClr val="0033CC"/>
              </a:solidFill>
            </a:endParaRPr>
          </a:p>
          <a:p>
            <a:r>
              <a:rPr lang="ar-EG" sz="3300" b="1" dirty="0" smtClean="0">
                <a:solidFill>
                  <a:srgbClr val="FFFF00"/>
                </a:solidFill>
              </a:rPr>
              <a:t>1- المجتمع الذي يعيش فيه الباحث.</a:t>
            </a:r>
          </a:p>
          <a:p>
            <a:r>
              <a:rPr lang="ar-EG" sz="3300" b="1" dirty="0" smtClean="0">
                <a:solidFill>
                  <a:schemeClr val="bg1"/>
                </a:solidFill>
              </a:rPr>
              <a:t>2- القراءة المستمرة.</a:t>
            </a:r>
          </a:p>
          <a:p>
            <a:r>
              <a:rPr lang="ar-EG" sz="3300" b="1" dirty="0" smtClean="0">
                <a:solidFill>
                  <a:srgbClr val="FFFF00"/>
                </a:solidFill>
              </a:rPr>
              <a:t>3- حضور المناقشات العلمية.</a:t>
            </a:r>
          </a:p>
          <a:p>
            <a:r>
              <a:rPr lang="ar-EG" sz="3300" b="1" dirty="0" smtClean="0">
                <a:solidFill>
                  <a:schemeClr val="bg1"/>
                </a:solidFill>
              </a:rPr>
              <a:t>4- مراجعة الرسائل العلمية.</a:t>
            </a:r>
          </a:p>
          <a:p>
            <a:pPr algn="just"/>
            <a:r>
              <a:rPr lang="ar-EG" sz="3300" b="1" dirty="0" smtClean="0">
                <a:solidFill>
                  <a:srgbClr val="FFFF00"/>
                </a:solidFill>
              </a:rPr>
              <a:t>5- التحدث إلى الأساتذة والزملاء.</a:t>
            </a:r>
          </a:p>
          <a:p>
            <a:r>
              <a:rPr lang="ar-EG" sz="3300" b="1" dirty="0" smtClean="0">
                <a:solidFill>
                  <a:srgbClr val="FFFF00"/>
                </a:solidFill>
              </a:rPr>
              <a:t>6- </a:t>
            </a:r>
            <a:r>
              <a:rPr lang="ar-EG" sz="3300" b="1" dirty="0" smtClean="0">
                <a:solidFill>
                  <a:schemeClr val="bg1"/>
                </a:solidFill>
              </a:rPr>
              <a:t>الخبرة العملية للباحث.</a:t>
            </a:r>
          </a:p>
          <a:p>
            <a:endParaRPr lang="ar-EG" b="1" dirty="0">
              <a:solidFill>
                <a:srgbClr val="0033CC"/>
              </a:solidFill>
            </a:endParaRPr>
          </a:p>
        </p:txBody>
      </p:sp>
      <p:sp>
        <p:nvSpPr>
          <p:cNvPr id="4" name="عنصر نائب للمحتوى 3"/>
          <p:cNvSpPr>
            <a:spLocks noGrp="1"/>
          </p:cNvSpPr>
          <p:nvPr>
            <p:ph sz="half" idx="2"/>
          </p:nvPr>
        </p:nvSpPr>
        <p:spPr>
          <a:xfrm>
            <a:off x="4572000" y="1196752"/>
            <a:ext cx="4038600" cy="4886003"/>
          </a:xfrm>
        </p:spPr>
        <p:txBody>
          <a:bodyPr>
            <a:normAutofit fontScale="85000" lnSpcReduction="10000"/>
          </a:bodyPr>
          <a:lstStyle/>
          <a:p>
            <a:pPr lvl="0" algn="just"/>
            <a:r>
              <a:rPr lang="ar-EG" sz="3300" b="1" u="sng" dirty="0">
                <a:solidFill>
                  <a:srgbClr val="FF0000"/>
                </a:solidFill>
                <a:latin typeface="Simplified Arabic,Bold"/>
                <a:cs typeface="Times New Roman"/>
              </a:rPr>
              <a:t>أولا: </a:t>
            </a:r>
            <a:r>
              <a:rPr lang="ar-EG" sz="3300" b="1" u="sng" dirty="0" smtClean="0">
                <a:solidFill>
                  <a:srgbClr val="FF0000"/>
                </a:solidFill>
                <a:latin typeface="Simplified Arabic,Bold"/>
                <a:cs typeface="Times New Roman"/>
              </a:rPr>
              <a:t>في عملية </a:t>
            </a:r>
            <a:r>
              <a:rPr lang="ar-EG" sz="3300" b="1" u="sng" dirty="0">
                <a:solidFill>
                  <a:srgbClr val="FF0000"/>
                </a:solidFill>
                <a:latin typeface="Simplified Arabic,Bold"/>
                <a:cs typeface="Times New Roman"/>
              </a:rPr>
              <a:t>الإدارة</a:t>
            </a:r>
            <a:r>
              <a:rPr lang="ar-EG" sz="3300" b="1" u="sng" dirty="0" smtClean="0">
                <a:solidFill>
                  <a:srgbClr val="FF0000"/>
                </a:solidFill>
                <a:latin typeface="Simplified Arabic,Bold"/>
                <a:cs typeface="Times New Roman"/>
              </a:rPr>
              <a:t>:</a:t>
            </a:r>
            <a:endParaRPr lang="ar-EG" sz="3300" b="1" u="sng" dirty="0">
              <a:solidFill>
                <a:srgbClr val="FF0000"/>
              </a:solidFill>
              <a:latin typeface="Simplified Arabic,Bold"/>
              <a:cs typeface="Times New Roman"/>
            </a:endParaRPr>
          </a:p>
          <a:p>
            <a:pPr lvl="0"/>
            <a:r>
              <a:rPr lang="ar-EG" b="1" dirty="0">
                <a:solidFill>
                  <a:srgbClr val="000000"/>
                </a:solidFill>
                <a:latin typeface="Simplified Arabic,Bold"/>
                <a:cs typeface="Times New Roman"/>
              </a:rPr>
              <a:t>1- </a:t>
            </a:r>
            <a:r>
              <a:rPr lang="ar-EG" b="1" dirty="0">
                <a:solidFill>
                  <a:srgbClr val="FFFF00"/>
                </a:solidFill>
                <a:latin typeface="Simplified Arabic,Bold"/>
                <a:cs typeface="Times New Roman"/>
              </a:rPr>
              <a:t>المقارنة بالآخرين الأفضل.</a:t>
            </a:r>
          </a:p>
          <a:p>
            <a:pPr lvl="0"/>
            <a:r>
              <a:rPr lang="ar-EG" b="1" dirty="0">
                <a:solidFill>
                  <a:srgbClr val="000000"/>
                </a:solidFill>
                <a:latin typeface="Simplified Arabic,Bold"/>
                <a:cs typeface="Times New Roman"/>
              </a:rPr>
              <a:t>2- المتابعة المستمرة لملاحظة أي خروج عن المألوف.</a:t>
            </a:r>
          </a:p>
          <a:p>
            <a:pPr lvl="0"/>
            <a:r>
              <a:rPr lang="ar-EG" b="1" dirty="0">
                <a:solidFill>
                  <a:srgbClr val="000000"/>
                </a:solidFill>
                <a:latin typeface="Simplified Arabic,Bold"/>
                <a:cs typeface="Times New Roman"/>
              </a:rPr>
              <a:t>3- </a:t>
            </a:r>
            <a:r>
              <a:rPr lang="ar-EG" b="1" dirty="0">
                <a:solidFill>
                  <a:srgbClr val="FFFF00"/>
                </a:solidFill>
                <a:latin typeface="Simplified Arabic,Bold"/>
                <a:cs typeface="Times New Roman"/>
              </a:rPr>
              <a:t>مراقبة نقاط الضعف أو مواطن الخلل.</a:t>
            </a:r>
          </a:p>
          <a:p>
            <a:pPr lvl="0"/>
            <a:r>
              <a:rPr lang="ar-EG" b="1" dirty="0">
                <a:solidFill>
                  <a:srgbClr val="000000"/>
                </a:solidFill>
                <a:latin typeface="Simplified Arabic,Bold"/>
                <a:cs typeface="Times New Roman"/>
              </a:rPr>
              <a:t>4- مقارنة مستوى </a:t>
            </a:r>
            <a:r>
              <a:rPr lang="ar-EG" b="1" dirty="0" smtClean="0">
                <a:solidFill>
                  <a:srgbClr val="000000"/>
                </a:solidFill>
                <a:latin typeface="Simplified Arabic,Bold"/>
                <a:cs typeface="Times New Roman"/>
              </a:rPr>
              <a:t>الأداء </a:t>
            </a:r>
            <a:r>
              <a:rPr lang="ar-EG" b="1" dirty="0">
                <a:solidFill>
                  <a:srgbClr val="000000"/>
                </a:solidFill>
                <a:latin typeface="Simplified Arabic,Bold"/>
                <a:cs typeface="Times New Roman"/>
              </a:rPr>
              <a:t>الحالي مع مستوى </a:t>
            </a:r>
            <a:r>
              <a:rPr lang="ar-EG" b="1" dirty="0" smtClean="0">
                <a:solidFill>
                  <a:srgbClr val="000000"/>
                </a:solidFill>
                <a:latin typeface="Simplified Arabic,Bold"/>
                <a:cs typeface="Times New Roman"/>
              </a:rPr>
              <a:t>الأداء </a:t>
            </a:r>
            <a:r>
              <a:rPr lang="ar-EG" b="1" dirty="0">
                <a:solidFill>
                  <a:srgbClr val="000000"/>
                </a:solidFill>
                <a:latin typeface="Simplified Arabic,Bold"/>
                <a:cs typeface="Times New Roman"/>
              </a:rPr>
              <a:t>المأمول أو الماضي.</a:t>
            </a:r>
          </a:p>
          <a:p>
            <a:pPr lvl="0"/>
            <a:r>
              <a:rPr lang="ar-EG" b="1" dirty="0">
                <a:solidFill>
                  <a:srgbClr val="000000"/>
                </a:solidFill>
                <a:latin typeface="Simplified Arabic,Bold"/>
                <a:cs typeface="Times New Roman"/>
              </a:rPr>
              <a:t>5- </a:t>
            </a:r>
            <a:r>
              <a:rPr lang="ar-EG" b="1" dirty="0">
                <a:solidFill>
                  <a:srgbClr val="FFFF00"/>
                </a:solidFill>
                <a:latin typeface="Simplified Arabic,Bold"/>
                <a:cs typeface="Times New Roman"/>
              </a:rPr>
              <a:t>الاستعانة بالخبراء والمستشارين من داخل المؤسسة وخارجها.</a:t>
            </a:r>
          </a:p>
          <a:p>
            <a:pPr lvl="0"/>
            <a:r>
              <a:rPr lang="ar-EG" b="1" dirty="0">
                <a:solidFill>
                  <a:srgbClr val="000000"/>
                </a:solidFill>
                <a:latin typeface="Simplified Arabic,Bold"/>
                <a:cs typeface="Times New Roman"/>
              </a:rPr>
              <a:t>6- توافر نظم معلومات فعالة توضح التغيرات أولا بأول.</a:t>
            </a:r>
            <a:endParaRPr lang="ar-EG" b="1" dirty="0">
              <a:solidFill>
                <a:prstClr val="white"/>
              </a:solidFill>
              <a:latin typeface="Simplified Arabic,Bold"/>
              <a:cs typeface="Times New Roman"/>
            </a:endParaRPr>
          </a:p>
          <a:p>
            <a:endParaRPr lang="ar-EG" dirty="0"/>
          </a:p>
        </p:txBody>
      </p:sp>
    </p:spTree>
    <p:extLst>
      <p:ext uri="{BB962C8B-B14F-4D97-AF65-F5344CB8AC3E}">
        <p14:creationId xmlns:p14="http://schemas.microsoft.com/office/powerpoint/2010/main" val="987894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4000" b="1" dirty="0" smtClean="0">
                <a:solidFill>
                  <a:srgbClr val="FF0000"/>
                </a:solidFill>
                <a:latin typeface="Simplified Arabic,Bold"/>
              </a:rPr>
              <a:t>2- جمع </a:t>
            </a:r>
            <a:r>
              <a:rPr lang="ar-EG" sz="4000" b="1" dirty="0">
                <a:solidFill>
                  <a:srgbClr val="FF0000"/>
                </a:solidFill>
                <a:latin typeface="Simplified Arabic,Bold"/>
              </a:rPr>
              <a:t>البيانات المرتبطة </a:t>
            </a:r>
            <a:r>
              <a:rPr lang="ar-EG" sz="4000" b="1" dirty="0" smtClean="0">
                <a:solidFill>
                  <a:srgbClr val="FF0000"/>
                </a:solidFill>
                <a:latin typeface="Simplified Arabic,Bold"/>
              </a:rPr>
              <a:t>بالمشكلة:</a:t>
            </a:r>
            <a:endParaRPr lang="ar-EG" sz="4000" dirty="0"/>
          </a:p>
        </p:txBody>
      </p:sp>
      <p:sp>
        <p:nvSpPr>
          <p:cNvPr id="3" name="عنصر نائب للمحتوى 2"/>
          <p:cNvSpPr>
            <a:spLocks noGrp="1"/>
          </p:cNvSpPr>
          <p:nvPr>
            <p:ph idx="1"/>
          </p:nvPr>
        </p:nvSpPr>
        <p:spPr/>
        <p:txBody>
          <a:bodyPr>
            <a:normAutofit/>
          </a:bodyPr>
          <a:lstStyle/>
          <a:p>
            <a:pPr algn="just"/>
            <a:r>
              <a:rPr lang="ar-EG" dirty="0" smtClean="0">
                <a:solidFill>
                  <a:srgbClr val="FFFF00"/>
                </a:solidFill>
                <a:latin typeface="Arial"/>
              </a:rPr>
              <a:t>عند </a:t>
            </a:r>
            <a:r>
              <a:rPr lang="ar-EG" dirty="0">
                <a:solidFill>
                  <a:srgbClr val="FFFF00"/>
                </a:solidFill>
                <a:latin typeface="Arial"/>
              </a:rPr>
              <a:t>جمع المعلومات لتحديد المشكلة يجب الرجوع إلى </a:t>
            </a:r>
            <a:r>
              <a:rPr lang="ar-EG" dirty="0" smtClean="0">
                <a:solidFill>
                  <a:srgbClr val="FFFF00"/>
                </a:solidFill>
                <a:latin typeface="Arial"/>
              </a:rPr>
              <a:t>أطراف </a:t>
            </a:r>
            <a:r>
              <a:rPr lang="ar-EG" dirty="0">
                <a:solidFill>
                  <a:srgbClr val="FFFF00"/>
                </a:solidFill>
                <a:latin typeface="Arial"/>
              </a:rPr>
              <a:t>المشكلة </a:t>
            </a:r>
            <a:r>
              <a:rPr lang="ar-EG" dirty="0" smtClean="0">
                <a:solidFill>
                  <a:srgbClr val="FFFF00"/>
                </a:solidFill>
                <a:latin typeface="Arial"/>
              </a:rPr>
              <a:t>:</a:t>
            </a:r>
          </a:p>
          <a:p>
            <a:pPr algn="just"/>
            <a:r>
              <a:rPr lang="ar-EG" b="1" dirty="0" smtClean="0">
                <a:solidFill>
                  <a:srgbClr val="FF0000"/>
                </a:solidFill>
              </a:rPr>
              <a:t>ومن الآثار الجيدة لجمع المعلومات:</a:t>
            </a:r>
            <a:endParaRPr lang="ar-EG" b="1" dirty="0">
              <a:solidFill>
                <a:srgbClr val="FF0000"/>
              </a:solidFill>
            </a:endParaRPr>
          </a:p>
          <a:p>
            <a:r>
              <a:rPr lang="ar-EG" dirty="0"/>
              <a:t>• </a:t>
            </a:r>
            <a:r>
              <a:rPr lang="ar-EG" dirty="0" smtClean="0"/>
              <a:t>الوقوف </a:t>
            </a:r>
            <a:r>
              <a:rPr lang="ar-EG" dirty="0"/>
              <a:t>على </a:t>
            </a:r>
            <a:r>
              <a:rPr lang="ar-EG" dirty="0" smtClean="0"/>
              <a:t>الحقائق والبيانات والمعلومات الدقيقة.</a:t>
            </a:r>
            <a:endParaRPr lang="ar-EG" dirty="0"/>
          </a:p>
          <a:p>
            <a:r>
              <a:rPr lang="ar-EG" dirty="0"/>
              <a:t>• معرفة حدود </a:t>
            </a:r>
            <a:r>
              <a:rPr lang="ar-EG" dirty="0" smtClean="0"/>
              <a:t>أو </a:t>
            </a:r>
            <a:r>
              <a:rPr lang="ar-EG" dirty="0"/>
              <a:t>إطار المشكلة.</a:t>
            </a:r>
          </a:p>
          <a:p>
            <a:r>
              <a:rPr lang="ar-EG" dirty="0"/>
              <a:t>• </a:t>
            </a:r>
            <a:r>
              <a:rPr lang="ar-EG" dirty="0" smtClean="0"/>
              <a:t>الاطلاع على الآراء والافتراضات المختلفة حول </a:t>
            </a:r>
            <a:r>
              <a:rPr lang="ar-EG" dirty="0"/>
              <a:t>المشكلة.</a:t>
            </a:r>
          </a:p>
        </p:txBody>
      </p:sp>
    </p:spTree>
    <p:extLst>
      <p:ext uri="{BB962C8B-B14F-4D97-AF65-F5344CB8AC3E}">
        <p14:creationId xmlns:p14="http://schemas.microsoft.com/office/powerpoint/2010/main" val="424082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FFFF00"/>
                </a:solidFill>
              </a:rPr>
              <a:t>مصادر جمع البيانات</a:t>
            </a:r>
            <a:endParaRPr lang="ar-EG" b="1" dirty="0">
              <a:solidFill>
                <a:srgbClr val="FFFF00"/>
              </a:solidFill>
            </a:endParaRPr>
          </a:p>
        </p:txBody>
      </p:sp>
      <p:sp>
        <p:nvSpPr>
          <p:cNvPr id="3" name="عنصر نائب للمحتوى 2"/>
          <p:cNvSpPr>
            <a:spLocks noGrp="1"/>
          </p:cNvSpPr>
          <p:nvPr>
            <p:ph sz="half" idx="1"/>
          </p:nvPr>
        </p:nvSpPr>
        <p:spPr/>
        <p:txBody>
          <a:bodyPr/>
          <a:lstStyle/>
          <a:p>
            <a:r>
              <a:rPr lang="ar-EG" b="1" dirty="0" smtClean="0">
                <a:solidFill>
                  <a:srgbClr val="0033CC"/>
                </a:solidFill>
              </a:rPr>
              <a:t>ثانيًا: في البحث العلمي: </a:t>
            </a:r>
            <a:r>
              <a:rPr lang="ar-EG" b="1" dirty="0" smtClean="0">
                <a:solidFill>
                  <a:srgbClr val="92D050"/>
                </a:solidFill>
              </a:rPr>
              <a:t>وهي تختلف باختلاف طبيعة البحث:</a:t>
            </a:r>
          </a:p>
          <a:p>
            <a:pPr algn="just"/>
            <a:r>
              <a:rPr lang="ar-EG" b="1" dirty="0" smtClean="0"/>
              <a:t>تجارب يجريها الباحث بنفسه.</a:t>
            </a:r>
          </a:p>
          <a:p>
            <a:pPr algn="just"/>
            <a:r>
              <a:rPr lang="ar-EG" b="1" dirty="0" smtClean="0"/>
              <a:t>إحصائيات يجمعها الباحث بنفسه.</a:t>
            </a:r>
          </a:p>
          <a:p>
            <a:pPr algn="just"/>
            <a:r>
              <a:rPr lang="ar-EG" b="1" dirty="0" smtClean="0"/>
              <a:t>بيانات أعدها باحثون سابقون.</a:t>
            </a:r>
          </a:p>
          <a:p>
            <a:pPr algn="just"/>
            <a:r>
              <a:rPr lang="ar-EG" b="1" dirty="0" smtClean="0"/>
              <a:t>سجلات ووثائق ومخطوطات.</a:t>
            </a:r>
          </a:p>
          <a:p>
            <a:pPr algn="just"/>
            <a:r>
              <a:rPr lang="ar-EG" b="1" dirty="0" smtClean="0"/>
              <a:t>الدراسات والبحوث العلمية.</a:t>
            </a:r>
          </a:p>
          <a:p>
            <a:pPr algn="just"/>
            <a:r>
              <a:rPr lang="ar-EG" b="1" dirty="0" smtClean="0"/>
              <a:t>النشرات والمجلات والدوريات.</a:t>
            </a:r>
            <a:endParaRPr lang="ar-EG" b="1" dirty="0"/>
          </a:p>
        </p:txBody>
      </p:sp>
      <p:sp>
        <p:nvSpPr>
          <p:cNvPr id="4" name="عنصر نائب للمحتوى 3"/>
          <p:cNvSpPr>
            <a:spLocks noGrp="1"/>
          </p:cNvSpPr>
          <p:nvPr>
            <p:ph sz="half" idx="2"/>
          </p:nvPr>
        </p:nvSpPr>
        <p:spPr/>
        <p:txBody>
          <a:bodyPr/>
          <a:lstStyle/>
          <a:p>
            <a:pPr lvl="0" algn="just"/>
            <a:r>
              <a:rPr lang="ar-EG" b="1" dirty="0">
                <a:solidFill>
                  <a:srgbClr val="0033CC"/>
                </a:solidFill>
                <a:latin typeface="Arial"/>
              </a:rPr>
              <a:t>أولاً: في عملية الإدارة</a:t>
            </a:r>
            <a:r>
              <a:rPr lang="ar-EG" b="1" dirty="0" smtClean="0">
                <a:solidFill>
                  <a:srgbClr val="0033CC"/>
                </a:solidFill>
                <a:latin typeface="Arial"/>
              </a:rPr>
              <a:t>: </a:t>
            </a:r>
            <a:r>
              <a:rPr lang="ar-EG" b="1" dirty="0" smtClean="0">
                <a:solidFill>
                  <a:srgbClr val="FF0000"/>
                </a:solidFill>
                <a:latin typeface="Arial"/>
              </a:rPr>
              <a:t>هي تختلف باختلاف طبيعة العمل:</a:t>
            </a:r>
            <a:endParaRPr lang="ar-EG" b="1" dirty="0">
              <a:solidFill>
                <a:srgbClr val="FF0000"/>
              </a:solidFill>
              <a:latin typeface="Arial"/>
            </a:endParaRPr>
          </a:p>
          <a:p>
            <a:pPr lvl="0" algn="just"/>
            <a:r>
              <a:rPr lang="ar-EG" sz="3000" dirty="0">
                <a:solidFill>
                  <a:prstClr val="white"/>
                </a:solidFill>
              </a:rPr>
              <a:t>• الأفراد العاملين بالمؤسسة.</a:t>
            </a:r>
          </a:p>
          <a:p>
            <a:pPr lvl="0" algn="just"/>
            <a:r>
              <a:rPr lang="ar-EG" sz="3000" dirty="0">
                <a:solidFill>
                  <a:prstClr val="white"/>
                </a:solidFill>
              </a:rPr>
              <a:t>• المستفيدين من خدمات </a:t>
            </a:r>
            <a:r>
              <a:rPr lang="ar-EG" sz="3000" dirty="0" smtClean="0">
                <a:solidFill>
                  <a:prstClr val="white"/>
                </a:solidFill>
              </a:rPr>
              <a:t>المؤسسة.</a:t>
            </a:r>
            <a:endParaRPr lang="ar-EG" sz="3000" dirty="0">
              <a:solidFill>
                <a:prstClr val="white"/>
              </a:solidFill>
            </a:endParaRPr>
          </a:p>
          <a:p>
            <a:pPr lvl="0" algn="just"/>
            <a:r>
              <a:rPr lang="ar-EG" sz="3000" dirty="0">
                <a:solidFill>
                  <a:prstClr val="white"/>
                </a:solidFill>
              </a:rPr>
              <a:t>• الوحدات والأقسام الأخرى المعنية.</a:t>
            </a:r>
          </a:p>
          <a:p>
            <a:pPr lvl="0" algn="just"/>
            <a:r>
              <a:rPr lang="ar-EG" sz="3000" dirty="0">
                <a:solidFill>
                  <a:prstClr val="white"/>
                </a:solidFill>
              </a:rPr>
              <a:t>• المؤسسات الأخرى التي تعرضت للمشكلة أو حلها.</a:t>
            </a:r>
          </a:p>
          <a:p>
            <a:endParaRPr lang="ar-EG" dirty="0"/>
          </a:p>
        </p:txBody>
      </p:sp>
    </p:spTree>
    <p:extLst>
      <p:ext uri="{BB962C8B-B14F-4D97-AF65-F5344CB8AC3E}">
        <p14:creationId xmlns:p14="http://schemas.microsoft.com/office/powerpoint/2010/main" val="9116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normAutofit/>
          </a:bodyPr>
          <a:lstStyle/>
          <a:p>
            <a:r>
              <a:rPr lang="ar-EG" sz="4000" dirty="0" smtClean="0">
                <a:solidFill>
                  <a:srgbClr val="FF0000"/>
                </a:solidFill>
                <a:latin typeface="Simplified Arabic"/>
                <a:cs typeface="Simplified Arabic"/>
              </a:rPr>
              <a:t>3- </a:t>
            </a:r>
            <a:r>
              <a:rPr lang="ar-EG" sz="4000" b="1" dirty="0" smtClean="0">
                <a:solidFill>
                  <a:srgbClr val="FF0000"/>
                </a:solidFill>
                <a:latin typeface="Simplified Arabic,Bold"/>
                <a:cs typeface="Simplified Arabic"/>
              </a:rPr>
              <a:t>تحليل المعلومات:</a:t>
            </a:r>
            <a:endParaRPr lang="ar-EG" sz="4000" dirty="0"/>
          </a:p>
        </p:txBody>
      </p:sp>
      <p:sp>
        <p:nvSpPr>
          <p:cNvPr id="3" name="عنصر نائب للمحتوى 2"/>
          <p:cNvSpPr>
            <a:spLocks noGrp="1"/>
          </p:cNvSpPr>
          <p:nvPr>
            <p:ph idx="1"/>
          </p:nvPr>
        </p:nvSpPr>
        <p:spPr>
          <a:xfrm>
            <a:off x="467544" y="1268760"/>
            <a:ext cx="8229600" cy="4781128"/>
          </a:xfrm>
        </p:spPr>
        <p:txBody>
          <a:bodyPr>
            <a:noAutofit/>
          </a:bodyPr>
          <a:lstStyle/>
          <a:p>
            <a:pPr algn="just"/>
            <a:r>
              <a:rPr lang="ar-EG" sz="2400" b="1" dirty="0">
                <a:solidFill>
                  <a:srgbClr val="0033CC"/>
                </a:solidFill>
                <a:latin typeface="Arial"/>
              </a:rPr>
              <a:t>• </a:t>
            </a:r>
            <a:r>
              <a:rPr lang="ar-EG" sz="2400" b="1" dirty="0" smtClean="0">
                <a:solidFill>
                  <a:srgbClr val="0033CC"/>
                </a:solidFill>
                <a:latin typeface="Arial"/>
              </a:rPr>
              <a:t>يهدف </a:t>
            </a:r>
            <a:r>
              <a:rPr lang="ar-EG" sz="2400" b="1" dirty="0">
                <a:solidFill>
                  <a:srgbClr val="0033CC"/>
                </a:solidFill>
                <a:latin typeface="Arial"/>
              </a:rPr>
              <a:t>التحليل </a:t>
            </a:r>
            <a:r>
              <a:rPr lang="ar-EG" sz="2400" b="1" dirty="0" smtClean="0">
                <a:solidFill>
                  <a:srgbClr val="0033CC"/>
                </a:solidFill>
                <a:latin typeface="Arial"/>
              </a:rPr>
              <a:t>إلى اكتشاف </a:t>
            </a:r>
            <a:r>
              <a:rPr lang="ar-EG" sz="2400" b="1" dirty="0">
                <a:solidFill>
                  <a:srgbClr val="0033CC"/>
                </a:solidFill>
                <a:latin typeface="Arial"/>
              </a:rPr>
              <a:t>علاقات الارتباط بين كل سبب محتمل وبين </a:t>
            </a:r>
            <a:r>
              <a:rPr lang="ar-EG" sz="2400" b="1" dirty="0" smtClean="0">
                <a:solidFill>
                  <a:srgbClr val="0033CC"/>
                </a:solidFill>
                <a:latin typeface="Arial"/>
              </a:rPr>
              <a:t>المشكلة.</a:t>
            </a:r>
            <a:endParaRPr lang="ar-EG" sz="2400" b="1" dirty="0">
              <a:solidFill>
                <a:srgbClr val="0033CC"/>
              </a:solidFill>
              <a:latin typeface="Arial"/>
            </a:endParaRPr>
          </a:p>
          <a:p>
            <a:pPr algn="just"/>
            <a:r>
              <a:rPr lang="ar-EG" sz="2400" b="1" dirty="0">
                <a:latin typeface="Arial"/>
              </a:rPr>
              <a:t>• التفرقة بين </a:t>
            </a:r>
            <a:r>
              <a:rPr lang="ar-EG" sz="2400" b="1" dirty="0" smtClean="0">
                <a:solidFill>
                  <a:srgbClr val="FFFF00"/>
                </a:solidFill>
                <a:latin typeface="Arial"/>
              </a:rPr>
              <a:t>المشكلة</a:t>
            </a:r>
            <a:r>
              <a:rPr lang="ar-EG" sz="2400" b="1" dirty="0" smtClean="0">
                <a:latin typeface="Arial"/>
              </a:rPr>
              <a:t> وهى </a:t>
            </a:r>
            <a:r>
              <a:rPr lang="ar-EG" sz="2400" b="1" u="sng" dirty="0" smtClean="0">
                <a:latin typeface="Arial"/>
              </a:rPr>
              <a:t>العقبة الرئيسية التي تعوق المنظمة عن تحقيق هدفها</a:t>
            </a:r>
            <a:r>
              <a:rPr lang="ar-EG" sz="2400" b="1" dirty="0" smtClean="0">
                <a:latin typeface="Arial"/>
              </a:rPr>
              <a:t>، وبين </a:t>
            </a:r>
            <a:r>
              <a:rPr lang="ar-EG" sz="2400" b="1" dirty="0">
                <a:solidFill>
                  <a:srgbClr val="FFFF00"/>
                </a:solidFill>
                <a:latin typeface="Arial"/>
              </a:rPr>
              <a:t>الظاهرة</a:t>
            </a:r>
            <a:r>
              <a:rPr lang="ar-EG" sz="2400" b="1" dirty="0">
                <a:latin typeface="Arial"/>
              </a:rPr>
              <a:t> وهى </a:t>
            </a:r>
            <a:r>
              <a:rPr lang="ar-EG" sz="2400" b="1" dirty="0" smtClean="0">
                <a:latin typeface="Arial"/>
              </a:rPr>
              <a:t>العرض </a:t>
            </a:r>
            <a:r>
              <a:rPr lang="ar-EG" sz="2400" b="1" dirty="0">
                <a:latin typeface="Arial"/>
              </a:rPr>
              <a:t>المؤقت </a:t>
            </a:r>
            <a:r>
              <a:rPr lang="ar-EG" sz="2400" b="1" dirty="0" smtClean="0">
                <a:latin typeface="Arial"/>
              </a:rPr>
              <a:t>الذي </a:t>
            </a:r>
            <a:r>
              <a:rPr lang="ar-EG" sz="2400" b="1" dirty="0">
                <a:latin typeface="Arial"/>
              </a:rPr>
              <a:t>ينشأ عن </a:t>
            </a:r>
            <a:r>
              <a:rPr lang="ar-EG" sz="2400" b="1" dirty="0" smtClean="0">
                <a:latin typeface="Arial"/>
              </a:rPr>
              <a:t>المشكلة </a:t>
            </a:r>
            <a:r>
              <a:rPr lang="ar-EG" sz="2400" b="1" dirty="0">
                <a:latin typeface="Arial"/>
              </a:rPr>
              <a:t>ويزول </a:t>
            </a:r>
            <a:r>
              <a:rPr lang="ar-EG" sz="2400" b="1" dirty="0" smtClean="0">
                <a:latin typeface="Arial"/>
              </a:rPr>
              <a:t>باختفائها.</a:t>
            </a:r>
          </a:p>
          <a:p>
            <a:pPr algn="just"/>
            <a:r>
              <a:rPr lang="ar-EG" sz="2400" b="1" u="sng" dirty="0">
                <a:solidFill>
                  <a:schemeClr val="bg1"/>
                </a:solidFill>
              </a:rPr>
              <a:t>- الظاهرة </a:t>
            </a:r>
            <a:r>
              <a:rPr lang="ar-EG" sz="2400" b="1" u="sng" dirty="0" smtClean="0">
                <a:solidFill>
                  <a:schemeClr val="bg1"/>
                </a:solidFill>
              </a:rPr>
              <a:t>والمشكلة:</a:t>
            </a:r>
            <a:endParaRPr lang="ar-EG" sz="2400" b="1" u="sng" dirty="0">
              <a:solidFill>
                <a:schemeClr val="bg1"/>
              </a:solidFill>
            </a:endParaRPr>
          </a:p>
          <a:p>
            <a:pPr algn="just"/>
            <a:r>
              <a:rPr lang="ar-EG" sz="2400" b="1" dirty="0">
                <a:solidFill>
                  <a:srgbClr val="FFFF00"/>
                </a:solidFill>
              </a:rPr>
              <a:t>الظاهرة</a:t>
            </a:r>
            <a:r>
              <a:rPr lang="ar-EG" sz="2400" b="1" dirty="0"/>
              <a:t> </a:t>
            </a:r>
            <a:r>
              <a:rPr lang="ar-EG" sz="2400" b="1" dirty="0" smtClean="0"/>
              <a:t>هي عرض أو انحراف غير عادي عن الوضع المألوف زيادة </a:t>
            </a:r>
            <a:r>
              <a:rPr lang="ar-EG" sz="2400" b="1" dirty="0" err="1" smtClean="0"/>
              <a:t>أونقصان</a:t>
            </a:r>
            <a:r>
              <a:rPr lang="ar-EG" sz="2400" b="1" dirty="0" smtClean="0"/>
              <a:t>، أما </a:t>
            </a:r>
            <a:r>
              <a:rPr lang="ar-EG" sz="2400" b="1" dirty="0" smtClean="0">
                <a:solidFill>
                  <a:srgbClr val="FFFF00"/>
                </a:solidFill>
              </a:rPr>
              <a:t>المشكلة </a:t>
            </a:r>
            <a:r>
              <a:rPr lang="ar-EG" sz="2400" b="1" dirty="0" smtClean="0"/>
              <a:t>فهي </a:t>
            </a:r>
            <a:r>
              <a:rPr lang="ar-EG" sz="2400" b="1" dirty="0"/>
              <a:t>السبب </a:t>
            </a:r>
            <a:r>
              <a:rPr lang="ar-EG" sz="2400" b="1" dirty="0" smtClean="0"/>
              <a:t>الحقيقي </a:t>
            </a:r>
            <a:r>
              <a:rPr lang="ar-EG" sz="2400" b="1" dirty="0"/>
              <a:t>وراء حدوث الظاهرة</a:t>
            </a:r>
            <a:r>
              <a:rPr lang="ar-EG" sz="2400" b="1" dirty="0" smtClean="0"/>
              <a:t>. مثال </a:t>
            </a:r>
            <a:r>
              <a:rPr lang="ar-EG" sz="2400" b="1" dirty="0" smtClean="0">
                <a:solidFill>
                  <a:srgbClr val="FFFF00"/>
                </a:solidFill>
              </a:rPr>
              <a:t>( تعطل السيارة).</a:t>
            </a:r>
          </a:p>
          <a:p>
            <a:pPr algn="just"/>
            <a:r>
              <a:rPr lang="ar-EG" sz="2400" b="1" dirty="0">
                <a:solidFill>
                  <a:schemeClr val="accent6">
                    <a:lumMod val="75000"/>
                  </a:schemeClr>
                </a:solidFill>
              </a:rPr>
              <a:t>وتبدو </a:t>
            </a:r>
            <a:r>
              <a:rPr lang="ar-EG" sz="2400" b="1" dirty="0" smtClean="0">
                <a:solidFill>
                  <a:schemeClr val="accent6">
                    <a:lumMod val="75000"/>
                  </a:schemeClr>
                </a:solidFill>
              </a:rPr>
              <a:t>أهمية </a:t>
            </a:r>
            <a:r>
              <a:rPr lang="ar-EG" sz="2400" b="1" dirty="0">
                <a:solidFill>
                  <a:schemeClr val="accent6">
                    <a:lumMod val="75000"/>
                  </a:schemeClr>
                </a:solidFill>
              </a:rPr>
              <a:t>التفرقة بين الظاهرة والمشكلة من منظور </a:t>
            </a:r>
            <a:r>
              <a:rPr lang="ar-EG" sz="2400" b="1" dirty="0" smtClean="0">
                <a:solidFill>
                  <a:schemeClr val="accent6">
                    <a:lumMod val="75000"/>
                  </a:schemeClr>
                </a:solidFill>
              </a:rPr>
              <a:t>أن </a:t>
            </a:r>
            <a:r>
              <a:rPr lang="ar-EG" sz="2400" b="1" dirty="0">
                <a:solidFill>
                  <a:schemeClr val="accent6">
                    <a:lumMod val="75000"/>
                  </a:schemeClr>
                </a:solidFill>
              </a:rPr>
              <a:t>الانخداع بالظاهرة </a:t>
            </a:r>
            <a:r>
              <a:rPr lang="ar-EG" sz="2400" b="1" dirty="0" smtClean="0">
                <a:solidFill>
                  <a:schemeClr val="accent6">
                    <a:lumMod val="75000"/>
                  </a:schemeClr>
                </a:solidFill>
              </a:rPr>
              <a:t>واعتبارها مشكلة سوف يؤدي إلى الوصول إلى حلول </a:t>
            </a:r>
            <a:r>
              <a:rPr lang="ar-EG" sz="2400" b="1" dirty="0">
                <a:solidFill>
                  <a:schemeClr val="accent6">
                    <a:lumMod val="75000"/>
                  </a:schemeClr>
                </a:solidFill>
              </a:rPr>
              <a:t>لا </a:t>
            </a:r>
            <a:r>
              <a:rPr lang="ar-EG" sz="2400" b="1" dirty="0" smtClean="0">
                <a:solidFill>
                  <a:schemeClr val="accent6">
                    <a:lumMod val="75000"/>
                  </a:schemeClr>
                </a:solidFill>
              </a:rPr>
              <a:t>تقضى على السبب الحقيقي للمشكلة، حيث تعمل على </a:t>
            </a:r>
            <a:r>
              <a:rPr lang="ar-EG" sz="2400" b="1" dirty="0">
                <a:solidFill>
                  <a:schemeClr val="accent6">
                    <a:lumMod val="75000"/>
                  </a:schemeClr>
                </a:solidFill>
              </a:rPr>
              <a:t>اختفاء الظاهرة </a:t>
            </a:r>
            <a:r>
              <a:rPr lang="ar-EG" sz="2400" b="1" dirty="0" smtClean="0">
                <a:solidFill>
                  <a:schemeClr val="accent6">
                    <a:lumMod val="75000"/>
                  </a:schemeClr>
                </a:solidFill>
              </a:rPr>
              <a:t>مؤقتا</a:t>
            </a:r>
            <a:r>
              <a:rPr lang="ar-EG" sz="2400" b="1" dirty="0">
                <a:solidFill>
                  <a:schemeClr val="accent6">
                    <a:lumMod val="75000"/>
                  </a:schemeClr>
                </a:solidFill>
              </a:rPr>
              <a:t>، ثم بروزها مرة </a:t>
            </a:r>
            <a:r>
              <a:rPr lang="ar-EG" sz="2400" b="1" dirty="0" smtClean="0">
                <a:solidFill>
                  <a:schemeClr val="accent6">
                    <a:lumMod val="75000"/>
                  </a:schemeClr>
                </a:solidFill>
              </a:rPr>
              <a:t>أخرى وذلك </a:t>
            </a:r>
            <a:r>
              <a:rPr lang="ar-EG" sz="2400" b="1" dirty="0">
                <a:solidFill>
                  <a:schemeClr val="accent6">
                    <a:lumMod val="75000"/>
                  </a:schemeClr>
                </a:solidFill>
              </a:rPr>
              <a:t>لبقاء المشكلة </a:t>
            </a:r>
            <a:r>
              <a:rPr lang="ar-EG" sz="2400" b="1" dirty="0" smtClean="0">
                <a:solidFill>
                  <a:schemeClr val="accent6">
                    <a:lumMod val="75000"/>
                  </a:schemeClr>
                </a:solidFill>
              </a:rPr>
              <a:t>دون </a:t>
            </a:r>
            <a:r>
              <a:rPr lang="ar-EG" sz="2400" b="1" dirty="0">
                <a:solidFill>
                  <a:schemeClr val="accent6">
                    <a:lumMod val="75000"/>
                  </a:schemeClr>
                </a:solidFill>
              </a:rPr>
              <a:t>حل.</a:t>
            </a:r>
          </a:p>
        </p:txBody>
      </p:sp>
    </p:spTree>
    <p:extLst>
      <p:ext uri="{BB962C8B-B14F-4D97-AF65-F5344CB8AC3E}">
        <p14:creationId xmlns:p14="http://schemas.microsoft.com/office/powerpoint/2010/main" val="3220780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bg1"/>
            </a:solidFill>
          </a:ln>
        </p:spPr>
        <p:txBody>
          <a:bodyPr>
            <a:noAutofit/>
          </a:bodyPr>
          <a:lstStyle/>
          <a:p>
            <a:r>
              <a:rPr lang="ar-EG" sz="3600" b="1" u="sng" dirty="0" smtClean="0">
                <a:solidFill>
                  <a:srgbClr val="FF0000"/>
                </a:solidFill>
              </a:rPr>
              <a:t>ثانيًا: </a:t>
            </a:r>
            <a:r>
              <a:rPr lang="ar-EG" sz="3600" b="1" u="sng" dirty="0">
                <a:solidFill>
                  <a:srgbClr val="FF0000"/>
                </a:solidFill>
              </a:rPr>
              <a:t>كيفية استخدام خطوات المنهج العلمي في </a:t>
            </a:r>
            <a:br>
              <a:rPr lang="ar-EG" sz="3600" b="1" u="sng" dirty="0">
                <a:solidFill>
                  <a:srgbClr val="FF0000"/>
                </a:solidFill>
              </a:rPr>
            </a:br>
            <a:r>
              <a:rPr lang="ar-EG" sz="3600" b="1" dirty="0" smtClean="0">
                <a:solidFill>
                  <a:srgbClr val="7030A0"/>
                </a:solidFill>
              </a:rPr>
              <a:t>حل </a:t>
            </a:r>
            <a:r>
              <a:rPr lang="ar-EG" sz="3600" b="1" dirty="0">
                <a:solidFill>
                  <a:srgbClr val="7030A0"/>
                </a:solidFill>
              </a:rPr>
              <a:t>المشكلات:</a:t>
            </a:r>
            <a:endParaRPr lang="ar-EG" dirty="0"/>
          </a:p>
        </p:txBody>
      </p:sp>
      <p:sp>
        <p:nvSpPr>
          <p:cNvPr id="3" name="عنصر نائب للمحتوى 2"/>
          <p:cNvSpPr>
            <a:spLocks noGrp="1"/>
          </p:cNvSpPr>
          <p:nvPr>
            <p:ph idx="1"/>
          </p:nvPr>
        </p:nvSpPr>
        <p:spPr>
          <a:ln>
            <a:solidFill>
              <a:schemeClr val="bg1"/>
            </a:solidFill>
          </a:ln>
        </p:spPr>
        <p:txBody>
          <a:bodyPr>
            <a:normAutofit fontScale="92500" lnSpcReduction="10000"/>
          </a:bodyPr>
          <a:lstStyle/>
          <a:p>
            <a:r>
              <a:rPr lang="ar-EG" b="1" dirty="0">
                <a:solidFill>
                  <a:srgbClr val="0033CC"/>
                </a:solidFill>
                <a:latin typeface="Simplified Arabic,Bold"/>
              </a:rPr>
              <a:t>ويندرج تحتها عدة خطوات تتمثل </a:t>
            </a:r>
            <a:r>
              <a:rPr lang="ar-EG" b="1" dirty="0" smtClean="0">
                <a:solidFill>
                  <a:srgbClr val="0033CC"/>
                </a:solidFill>
                <a:latin typeface="Simplified Arabic,Bold"/>
              </a:rPr>
              <a:t>في الآتي:</a:t>
            </a:r>
          </a:p>
          <a:p>
            <a:r>
              <a:rPr lang="ar-EG" b="1" dirty="0"/>
              <a:t>1. تحديد الهدف من حل </a:t>
            </a:r>
            <a:r>
              <a:rPr lang="ar-EG" b="1" dirty="0" smtClean="0"/>
              <a:t>المشكلة.</a:t>
            </a:r>
            <a:endParaRPr lang="ar-EG" b="1" dirty="0"/>
          </a:p>
          <a:p>
            <a:r>
              <a:rPr lang="ar-EG" b="1" dirty="0"/>
              <a:t>2. توليد البدائل أو الحلول </a:t>
            </a:r>
            <a:r>
              <a:rPr lang="ar-EG" b="1" dirty="0" smtClean="0"/>
              <a:t>الممكنة.</a:t>
            </a:r>
            <a:endParaRPr lang="ar-EG" b="1" dirty="0"/>
          </a:p>
          <a:p>
            <a:r>
              <a:rPr lang="ar-EG" b="1" dirty="0"/>
              <a:t>3. تقييم </a:t>
            </a:r>
            <a:r>
              <a:rPr lang="ar-EG" b="1" dirty="0" smtClean="0"/>
              <a:t>البدائل.</a:t>
            </a:r>
            <a:endParaRPr lang="ar-EG" b="1" dirty="0"/>
          </a:p>
          <a:p>
            <a:r>
              <a:rPr lang="ar-EG" b="1" dirty="0"/>
              <a:t>4. اختيار البديل </a:t>
            </a:r>
            <a:r>
              <a:rPr lang="ar-EG" b="1" dirty="0" smtClean="0"/>
              <a:t>الأنسب.</a:t>
            </a:r>
            <a:endParaRPr lang="ar-EG" b="1" dirty="0"/>
          </a:p>
          <a:p>
            <a:r>
              <a:rPr lang="ar-EG" b="1" dirty="0"/>
              <a:t>5. تجربة الحل الأنسب على نطاق </a:t>
            </a:r>
            <a:r>
              <a:rPr lang="ar-EG" b="1" dirty="0" smtClean="0"/>
              <a:t>ضيق.</a:t>
            </a:r>
            <a:endParaRPr lang="ar-EG" b="1" dirty="0"/>
          </a:p>
          <a:p>
            <a:r>
              <a:rPr lang="ar-EG" b="1" dirty="0"/>
              <a:t>6. تطوير الحل الأنسب وفقا لنتائج تجربته ثم تعميم تطبيق </a:t>
            </a:r>
            <a:r>
              <a:rPr lang="ar-EG" b="1" dirty="0" smtClean="0"/>
              <a:t>الحل.</a:t>
            </a:r>
            <a:endParaRPr lang="ar-EG" b="1" dirty="0"/>
          </a:p>
          <a:p>
            <a:r>
              <a:rPr lang="ar-EG" b="1" dirty="0"/>
              <a:t>7. متابعة نتائج </a:t>
            </a:r>
            <a:r>
              <a:rPr lang="ar-EG" b="1" dirty="0" smtClean="0"/>
              <a:t>التطبيق.</a:t>
            </a:r>
            <a:endParaRPr lang="ar-EG" b="1" dirty="0"/>
          </a:p>
        </p:txBody>
      </p:sp>
    </p:spTree>
    <p:extLst>
      <p:ext uri="{BB962C8B-B14F-4D97-AF65-F5344CB8AC3E}">
        <p14:creationId xmlns:p14="http://schemas.microsoft.com/office/powerpoint/2010/main" val="1014787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t>1-</a:t>
            </a:r>
            <a:r>
              <a:rPr lang="ar-EG" dirty="0" smtClean="0">
                <a:solidFill>
                  <a:srgbClr val="FF0000"/>
                </a:solidFill>
              </a:rPr>
              <a:t> </a:t>
            </a:r>
            <a:r>
              <a:rPr lang="ar-EG" sz="4000" b="1" dirty="0" smtClean="0">
                <a:solidFill>
                  <a:srgbClr val="FF0000"/>
                </a:solidFill>
              </a:rPr>
              <a:t>تحديد الهدف من حل المشكلة:</a:t>
            </a:r>
            <a:endParaRPr lang="ar-EG" b="1" dirty="0">
              <a:solidFill>
                <a:srgbClr val="FF0000"/>
              </a:solidFill>
            </a:endParaRPr>
          </a:p>
        </p:txBody>
      </p:sp>
      <p:sp>
        <p:nvSpPr>
          <p:cNvPr id="3" name="عنصر نائب للمحتوى 2"/>
          <p:cNvSpPr>
            <a:spLocks noGrp="1"/>
          </p:cNvSpPr>
          <p:nvPr>
            <p:ph idx="1"/>
          </p:nvPr>
        </p:nvSpPr>
        <p:spPr/>
        <p:txBody>
          <a:bodyPr/>
          <a:lstStyle/>
          <a:p>
            <a:pPr algn="just"/>
            <a:r>
              <a:rPr lang="ar-EG" b="1" dirty="0" smtClean="0">
                <a:solidFill>
                  <a:srgbClr val="92D050"/>
                </a:solidFill>
              </a:rPr>
              <a:t>وذلك لأن وضوح</a:t>
            </a:r>
            <a:r>
              <a:rPr lang="ar-EG" b="1" dirty="0">
                <a:solidFill>
                  <a:srgbClr val="92D050"/>
                </a:solidFill>
              </a:rPr>
              <a:t> الهدف</a:t>
            </a:r>
            <a:r>
              <a:rPr lang="ar-EG" b="1" dirty="0" smtClean="0">
                <a:solidFill>
                  <a:srgbClr val="92D050"/>
                </a:solidFill>
              </a:rPr>
              <a:t> من حل المشكلة يترتب عليه اختيار الطريقة الأمثل لحل المشكلة.</a:t>
            </a:r>
          </a:p>
          <a:p>
            <a:pPr algn="just"/>
            <a:r>
              <a:rPr lang="ar-EG" b="1" dirty="0" smtClean="0">
                <a:solidFill>
                  <a:srgbClr val="FFFF00"/>
                </a:solidFill>
              </a:rPr>
              <a:t>كذلك يجعل تحديد الهدف البدائل محددة ومركزة لخدمة تحقيق الهدف المنشود. </a:t>
            </a:r>
          </a:p>
          <a:p>
            <a:pPr algn="just"/>
            <a:r>
              <a:rPr lang="ar-EG" b="1" dirty="0" smtClean="0"/>
              <a:t>والتحديد الجيد للهدف يسهم في تحديد المعايير التي يجب أن نتبعها في التقييم والمفاضلة بين الحلول المقترحة.</a:t>
            </a:r>
            <a:r>
              <a:rPr lang="ar-EG" dirty="0" smtClean="0"/>
              <a:t> </a:t>
            </a:r>
            <a:endParaRPr lang="ar-EG" dirty="0"/>
          </a:p>
        </p:txBody>
      </p:sp>
    </p:spTree>
    <p:extLst>
      <p:ext uri="{BB962C8B-B14F-4D97-AF65-F5344CB8AC3E}">
        <p14:creationId xmlns:p14="http://schemas.microsoft.com/office/powerpoint/2010/main" val="266044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FF0000"/>
                </a:solidFill>
              </a:rPr>
              <a:t>مقدمة عامة:</a:t>
            </a:r>
            <a:endParaRPr lang="ar-EG" b="1" dirty="0">
              <a:solidFill>
                <a:srgbClr val="FF0000"/>
              </a:solidFill>
            </a:endParaRPr>
          </a:p>
        </p:txBody>
      </p:sp>
      <p:sp>
        <p:nvSpPr>
          <p:cNvPr id="3" name="عنصر نائب للمحتوى 2"/>
          <p:cNvSpPr>
            <a:spLocks noGrp="1"/>
          </p:cNvSpPr>
          <p:nvPr>
            <p:ph idx="1"/>
          </p:nvPr>
        </p:nvSpPr>
        <p:spPr>
          <a:xfrm>
            <a:off x="395536" y="1268760"/>
            <a:ext cx="8229600" cy="5102027"/>
          </a:xfrm>
        </p:spPr>
        <p:txBody>
          <a:bodyPr>
            <a:noAutofit/>
          </a:bodyPr>
          <a:lstStyle/>
          <a:p>
            <a:pPr marL="0" indent="0" algn="just">
              <a:buNone/>
            </a:pPr>
            <a:r>
              <a:rPr lang="ar-EG" sz="2800" b="1" dirty="0" smtClean="0">
                <a:solidFill>
                  <a:schemeClr val="bg1"/>
                </a:solidFill>
              </a:rPr>
              <a:t>كثيرًا ما تترد في حياتك البحثية والعملية كلمة مشكلة – </a:t>
            </a:r>
            <a:r>
              <a:rPr lang="ar-EG" sz="2800" b="1" u="sng" dirty="0" smtClean="0">
                <a:solidFill>
                  <a:schemeClr val="bg1"/>
                </a:solidFill>
              </a:rPr>
              <a:t>ففي كل موقف يصادفك في حياتك أو في بحثك </a:t>
            </a:r>
            <a:r>
              <a:rPr lang="ar-EG" sz="2800" b="1" u="sng" dirty="0" smtClean="0">
                <a:solidFill>
                  <a:schemeClr val="bg1"/>
                </a:solidFill>
              </a:rPr>
              <a:t>العلمي أو </a:t>
            </a:r>
            <a:r>
              <a:rPr lang="ar-EG" sz="2800" b="1" u="sng" dirty="0" smtClean="0">
                <a:solidFill>
                  <a:schemeClr val="bg1"/>
                </a:solidFill>
              </a:rPr>
              <a:t>في عملك أو في توجيهك لمرؤوسيك ويجب عليك حله فهو مشكلة. </a:t>
            </a:r>
          </a:p>
          <a:p>
            <a:pPr marL="0" indent="0" algn="just">
              <a:buNone/>
            </a:pPr>
            <a:r>
              <a:rPr lang="ar-EG" sz="2800" b="1" dirty="0" smtClean="0">
                <a:solidFill>
                  <a:srgbClr val="FFC000"/>
                </a:solidFill>
              </a:rPr>
              <a:t>وفى مواجهتك لهذه المشكلة تحاول جاهدًا أن تجد لها حلا. ويختلف الباحثون والمديرون في ذلك، فغالبيتهم يعتمد على الأسلوب التقليدي، وقليلهم من يعتمد على الأسلوب العلمي. إلا أن الملاحظ على مدار السنين أن طريقة معظم الناس في تشخيص</a:t>
            </a:r>
            <a:r>
              <a:rPr lang="ar-EG" sz="2800" b="1" dirty="0">
                <a:solidFill>
                  <a:srgbClr val="FFC000"/>
                </a:solidFill>
              </a:rPr>
              <a:t> </a:t>
            </a:r>
            <a:r>
              <a:rPr lang="ar-EG" sz="2800" b="1" dirty="0" smtClean="0">
                <a:solidFill>
                  <a:srgbClr val="FFC000"/>
                </a:solidFill>
              </a:rPr>
              <a:t>المشكلات واتخاذ القرارات طريقة تقليدية يغلب عليها "الدردشة" أكثر من التزامها بالمنهج العلمي.</a:t>
            </a:r>
          </a:p>
          <a:p>
            <a:pPr marL="0" indent="0" algn="just">
              <a:buNone/>
            </a:pPr>
            <a:r>
              <a:rPr lang="ar-EG" sz="2800" b="1" dirty="0" smtClean="0">
                <a:solidFill>
                  <a:srgbClr val="FFC000"/>
                </a:solidFill>
              </a:rPr>
              <a:t> </a:t>
            </a:r>
            <a:r>
              <a:rPr lang="ar-EG" sz="2800" b="1" dirty="0" smtClean="0">
                <a:solidFill>
                  <a:srgbClr val="FFFF00"/>
                </a:solidFill>
              </a:rPr>
              <a:t>ولذلك تجد أن صانع القرار ينتقل من مرحلة إلى أخرى ثم يعود إلى المرحلة الأولى وغالبا ما لا تكون هذه  القرارات رشيدة ل</a:t>
            </a:r>
            <a:r>
              <a:rPr lang="ar-EG" sz="2800" b="1" u="sng" dirty="0" smtClean="0">
                <a:solidFill>
                  <a:srgbClr val="FFFF00"/>
                </a:solidFill>
              </a:rPr>
              <a:t>غياب المنهج العلمي .</a:t>
            </a:r>
          </a:p>
        </p:txBody>
      </p:sp>
    </p:spTree>
    <p:extLst>
      <p:ext uri="{BB962C8B-B14F-4D97-AF65-F5344CB8AC3E}">
        <p14:creationId xmlns:p14="http://schemas.microsoft.com/office/powerpoint/2010/main" val="278788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6">
                <a:lumMod val="75000"/>
              </a:schemeClr>
            </a:solidFill>
          </a:ln>
        </p:spPr>
        <p:txBody>
          <a:bodyPr>
            <a:normAutofit fontScale="90000"/>
          </a:bodyPr>
          <a:lstStyle/>
          <a:p>
            <a:r>
              <a:rPr lang="ar-EG" dirty="0" smtClean="0"/>
              <a:t>2- </a:t>
            </a:r>
            <a:r>
              <a:rPr lang="ar-EG" sz="4000" b="1" dirty="0" smtClean="0">
                <a:solidFill>
                  <a:srgbClr val="FF0000"/>
                </a:solidFill>
              </a:rPr>
              <a:t>فرض الفروض أو توليد البدائل والحلول الممكنة:</a:t>
            </a:r>
            <a:endParaRPr lang="ar-EG" sz="4000" b="1" dirty="0">
              <a:solidFill>
                <a:srgbClr val="FF0000"/>
              </a:solidFill>
            </a:endParaRPr>
          </a:p>
        </p:txBody>
      </p:sp>
      <p:sp>
        <p:nvSpPr>
          <p:cNvPr id="3" name="عنصر نائب للمحتوى 2"/>
          <p:cNvSpPr>
            <a:spLocks noGrp="1"/>
          </p:cNvSpPr>
          <p:nvPr>
            <p:ph idx="1"/>
          </p:nvPr>
        </p:nvSpPr>
        <p:spPr>
          <a:ln>
            <a:solidFill>
              <a:schemeClr val="accent6">
                <a:lumMod val="75000"/>
              </a:schemeClr>
            </a:solidFill>
          </a:ln>
        </p:spPr>
        <p:txBody>
          <a:bodyPr>
            <a:normAutofit/>
          </a:bodyPr>
          <a:lstStyle/>
          <a:p>
            <a:pPr algn="just"/>
            <a:r>
              <a:rPr lang="ar-EG" b="1" dirty="0" smtClean="0">
                <a:ea typeface="Times New Roman"/>
                <a:cs typeface="Simplified Arabic"/>
              </a:rPr>
              <a:t>الفرضية: </a:t>
            </a:r>
            <a:r>
              <a:rPr lang="ar-EG" b="1" dirty="0">
                <a:ea typeface="Times New Roman"/>
                <a:cs typeface="Simplified Arabic"/>
              </a:rPr>
              <a:t>هي </a:t>
            </a:r>
            <a:r>
              <a:rPr lang="ar-EG" b="1" dirty="0" smtClean="0">
                <a:ea typeface="Times New Roman"/>
                <a:cs typeface="Simplified Arabic"/>
              </a:rPr>
              <a:t>تخمين </a:t>
            </a:r>
            <a:r>
              <a:rPr lang="ar-EG" b="1" dirty="0">
                <a:ea typeface="Times New Roman"/>
                <a:cs typeface="Simplified Arabic"/>
              </a:rPr>
              <a:t>أو حل مؤقت محتمل للمشكلة، أو إجابة مؤقتة عن التساؤل الذي يتطلب </a:t>
            </a:r>
            <a:r>
              <a:rPr lang="ar-EG" b="1" dirty="0" smtClean="0">
                <a:ea typeface="Times New Roman"/>
                <a:cs typeface="Simplified Arabic"/>
              </a:rPr>
              <a:t>الإجابة </a:t>
            </a:r>
            <a:r>
              <a:rPr lang="ar-EG" b="1" dirty="0">
                <a:ea typeface="Times New Roman"/>
                <a:cs typeface="Simplified Arabic"/>
              </a:rPr>
              <a:t>عنه من خلال البحث</a:t>
            </a:r>
            <a:r>
              <a:rPr lang="ar-EG" b="1" dirty="0" smtClean="0">
                <a:ea typeface="Times New Roman"/>
                <a:cs typeface="Simplified Arabic"/>
              </a:rPr>
              <a:t>.</a:t>
            </a:r>
          </a:p>
          <a:p>
            <a:pPr algn="just"/>
            <a:r>
              <a:rPr lang="ar-EG" sz="3500" b="1" u="sng" dirty="0" smtClean="0">
                <a:solidFill>
                  <a:srgbClr val="0033CC"/>
                </a:solidFill>
                <a:cs typeface="Simplified Arabic"/>
              </a:rPr>
              <a:t>مصدر الفروض وأساليب توليد البدائل:</a:t>
            </a:r>
          </a:p>
          <a:p>
            <a:pPr marL="0" indent="0" algn="ctr">
              <a:buNone/>
            </a:pPr>
            <a:r>
              <a:rPr lang="ar-EG" b="1" dirty="0" smtClean="0">
                <a:solidFill>
                  <a:srgbClr val="FFFF00"/>
                </a:solidFill>
                <a:cs typeface="Simplified Arabic"/>
              </a:rPr>
              <a:t>(وسنجد فيها تأثيرًا واضحًا بطرق جمع المعلومات).</a:t>
            </a:r>
          </a:p>
          <a:p>
            <a:pPr algn="just"/>
            <a:endParaRPr lang="ar-EG" b="1" u="sng" dirty="0">
              <a:solidFill>
                <a:srgbClr val="FF0000"/>
              </a:solidFill>
            </a:endParaRPr>
          </a:p>
        </p:txBody>
      </p:sp>
    </p:spTree>
    <p:extLst>
      <p:ext uri="{BB962C8B-B14F-4D97-AF65-F5344CB8AC3E}">
        <p14:creationId xmlns:p14="http://schemas.microsoft.com/office/powerpoint/2010/main" val="2701288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342900" lvl="0" indent="-342900">
              <a:spcBef>
                <a:spcPct val="20000"/>
              </a:spcBef>
            </a:pPr>
            <a:r>
              <a:rPr lang="ar-EG" sz="3200" b="1" u="sng" dirty="0">
                <a:solidFill>
                  <a:srgbClr val="0033CC"/>
                </a:solidFill>
                <a:ea typeface="+mn-ea"/>
                <a:cs typeface="Simplified Arabic"/>
              </a:rPr>
              <a:t>مصدر الفروض وأساليب توليد البدائل</a:t>
            </a:r>
            <a:r>
              <a:rPr lang="ar-EG" sz="3200" b="1" u="sng" dirty="0" smtClean="0">
                <a:solidFill>
                  <a:srgbClr val="0033CC"/>
                </a:solidFill>
                <a:ea typeface="+mn-ea"/>
                <a:cs typeface="Simplified Arabic"/>
              </a:rPr>
              <a:t>:</a:t>
            </a:r>
            <a:endParaRPr lang="ar-EG" dirty="0"/>
          </a:p>
        </p:txBody>
      </p:sp>
      <p:sp>
        <p:nvSpPr>
          <p:cNvPr id="3" name="عنصر نائب للمحتوى 2"/>
          <p:cNvSpPr>
            <a:spLocks noGrp="1"/>
          </p:cNvSpPr>
          <p:nvPr>
            <p:ph sz="half" idx="1"/>
          </p:nvPr>
        </p:nvSpPr>
        <p:spPr/>
        <p:txBody>
          <a:bodyPr>
            <a:normAutofit fontScale="85000" lnSpcReduction="20000"/>
          </a:bodyPr>
          <a:lstStyle/>
          <a:p>
            <a:r>
              <a:rPr lang="ar-EG" sz="3800" b="1" dirty="0" smtClean="0">
                <a:solidFill>
                  <a:srgbClr val="0033CC"/>
                </a:solidFill>
              </a:rPr>
              <a:t>ثانيًا: في البحث العلمي:</a:t>
            </a:r>
          </a:p>
          <a:p>
            <a:endParaRPr lang="ar-EG" sz="3200" b="1" dirty="0" smtClean="0">
              <a:solidFill>
                <a:srgbClr val="0033CC"/>
              </a:solidFill>
            </a:endParaRPr>
          </a:p>
          <a:p>
            <a:r>
              <a:rPr lang="ar-EG" sz="3200" b="1" dirty="0" smtClean="0"/>
              <a:t>1) مجال تخصص الباحث.</a:t>
            </a:r>
          </a:p>
          <a:p>
            <a:pPr algn="just"/>
            <a:r>
              <a:rPr lang="ar-EG" sz="3200" b="1" dirty="0" smtClean="0"/>
              <a:t>2</a:t>
            </a:r>
            <a:r>
              <a:rPr lang="ar-EG" sz="3200" b="1" dirty="0" smtClean="0">
                <a:solidFill>
                  <a:srgbClr val="FFFF00"/>
                </a:solidFill>
              </a:rPr>
              <a:t>) الملاحظات والتجارب الشخصية.</a:t>
            </a:r>
          </a:p>
          <a:p>
            <a:pPr algn="just"/>
            <a:r>
              <a:rPr lang="ar-EG" sz="3200" b="1" dirty="0" smtClean="0"/>
              <a:t>3) الاستنباط من نظريات علمية.</a:t>
            </a:r>
          </a:p>
          <a:p>
            <a:r>
              <a:rPr lang="ar-EG" sz="3200" b="1" dirty="0" smtClean="0">
                <a:solidFill>
                  <a:srgbClr val="FFFF00"/>
                </a:solidFill>
              </a:rPr>
              <a:t>4) الدراسات والبحوث السابقة.</a:t>
            </a:r>
            <a:endParaRPr lang="ar-EG" sz="3200" b="1" dirty="0">
              <a:solidFill>
                <a:srgbClr val="FFFF00"/>
              </a:solidFill>
            </a:endParaRPr>
          </a:p>
        </p:txBody>
      </p:sp>
      <p:sp>
        <p:nvSpPr>
          <p:cNvPr id="4" name="عنصر نائب للمحتوى 3"/>
          <p:cNvSpPr>
            <a:spLocks noGrp="1"/>
          </p:cNvSpPr>
          <p:nvPr>
            <p:ph sz="half" idx="2"/>
          </p:nvPr>
        </p:nvSpPr>
        <p:spPr/>
        <p:txBody>
          <a:bodyPr>
            <a:normAutofit fontScale="85000" lnSpcReduction="20000"/>
          </a:bodyPr>
          <a:lstStyle/>
          <a:p>
            <a:r>
              <a:rPr lang="ar-EG" sz="3800" b="1" dirty="0" smtClean="0">
                <a:solidFill>
                  <a:srgbClr val="0033CC"/>
                </a:solidFill>
              </a:rPr>
              <a:t>أولاً: في عملية الإدارة:</a:t>
            </a:r>
          </a:p>
          <a:p>
            <a:pPr marL="514350" lvl="0" indent="-514350" algn="just">
              <a:buFont typeface="+mj-lt"/>
              <a:buAutoNum type="arabicParenR"/>
            </a:pPr>
            <a:r>
              <a:rPr lang="ar-EG" sz="3000" b="1" dirty="0">
                <a:solidFill>
                  <a:prstClr val="white"/>
                </a:solidFill>
                <a:cs typeface="Simplified Arabic"/>
              </a:rPr>
              <a:t>التعبير عما يدور في ذهنك حول المشكلة.</a:t>
            </a:r>
          </a:p>
          <a:p>
            <a:pPr marL="514350" lvl="0" indent="-514350" algn="just">
              <a:buFont typeface="+mj-lt"/>
              <a:buAutoNum type="arabicParenR"/>
            </a:pPr>
            <a:r>
              <a:rPr lang="ar-EG" sz="3000" b="1" dirty="0">
                <a:solidFill>
                  <a:srgbClr val="FF0000"/>
                </a:solidFill>
                <a:cs typeface="Simplified Arabic"/>
              </a:rPr>
              <a:t>الرجوع للعميل وسؤاله والاستفادة بالمقترحات المقدمة منه.</a:t>
            </a:r>
          </a:p>
          <a:p>
            <a:pPr marL="514350" lvl="0" indent="-514350" algn="just">
              <a:buFont typeface="+mj-lt"/>
              <a:buAutoNum type="arabicParenR"/>
            </a:pPr>
            <a:r>
              <a:rPr lang="ar-EG" sz="3000" b="1" dirty="0">
                <a:solidFill>
                  <a:srgbClr val="92D050"/>
                </a:solidFill>
                <a:cs typeface="Simplified Arabic"/>
              </a:rPr>
              <a:t>العصف الذهني إذا عجز القائم على التحليل عن التوصل إلى </a:t>
            </a:r>
            <a:r>
              <a:rPr lang="ar-EG" sz="3000" b="1" dirty="0" smtClean="0">
                <a:solidFill>
                  <a:srgbClr val="92D050"/>
                </a:solidFill>
                <a:cs typeface="Simplified Arabic"/>
              </a:rPr>
              <a:t>حلول جيدة لحل </a:t>
            </a:r>
            <a:r>
              <a:rPr lang="ar-EG" sz="3000" b="1" dirty="0">
                <a:solidFill>
                  <a:srgbClr val="92D050"/>
                </a:solidFill>
                <a:cs typeface="Simplified Arabic"/>
              </a:rPr>
              <a:t>المشكلة.</a:t>
            </a:r>
          </a:p>
          <a:p>
            <a:pPr marL="514350" lvl="0" indent="-514350" algn="just">
              <a:buFont typeface="+mj-lt"/>
              <a:buAutoNum type="arabicParenR"/>
            </a:pPr>
            <a:r>
              <a:rPr lang="ar-EG" sz="3000" dirty="0">
                <a:solidFill>
                  <a:prstClr val="white"/>
                </a:solidFill>
                <a:latin typeface="Times New Roman"/>
                <a:cs typeface="Times New Roman"/>
              </a:rPr>
              <a:t>مشاركة </a:t>
            </a:r>
            <a:r>
              <a:rPr lang="ar-EG" sz="3000" dirty="0" smtClean="0">
                <a:solidFill>
                  <a:prstClr val="white"/>
                </a:solidFill>
                <a:latin typeface="Times New Roman"/>
                <a:cs typeface="Times New Roman"/>
              </a:rPr>
              <a:t>المرؤوسين </a:t>
            </a:r>
            <a:r>
              <a:rPr lang="ar-EG" sz="3000" dirty="0">
                <a:solidFill>
                  <a:prstClr val="white"/>
                </a:solidFill>
                <a:latin typeface="Times New Roman"/>
                <a:cs typeface="Times New Roman"/>
              </a:rPr>
              <a:t>والاستفادة بمقترحاتهم بشأن المشكلة.</a:t>
            </a:r>
          </a:p>
          <a:p>
            <a:pPr marL="514350" lvl="0" indent="-514350" algn="just">
              <a:buFont typeface="+mj-lt"/>
              <a:buAutoNum type="arabicParenR"/>
            </a:pPr>
            <a:r>
              <a:rPr lang="ar-EG" sz="3000" b="1" dirty="0">
                <a:solidFill>
                  <a:srgbClr val="92D050"/>
                </a:solidFill>
                <a:cs typeface="Simplified Arabic"/>
              </a:rPr>
              <a:t>اللجوء الى متخصص.</a:t>
            </a:r>
          </a:p>
          <a:p>
            <a:endParaRPr lang="ar-EG" dirty="0"/>
          </a:p>
        </p:txBody>
      </p:sp>
    </p:spTree>
    <p:extLst>
      <p:ext uri="{BB962C8B-B14F-4D97-AF65-F5344CB8AC3E}">
        <p14:creationId xmlns:p14="http://schemas.microsoft.com/office/powerpoint/2010/main" val="712504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solidFill>
                  <a:srgbClr val="FF0000"/>
                </a:solidFill>
                <a:latin typeface="Simplified Arabic"/>
                <a:cs typeface="Simplified Arabic"/>
              </a:rPr>
              <a:t>3</a:t>
            </a:r>
            <a:r>
              <a:rPr lang="ar-EG" sz="4000" b="1" dirty="0" smtClean="0">
                <a:solidFill>
                  <a:srgbClr val="FF0000"/>
                </a:solidFill>
                <a:latin typeface="Simplified Arabic,Bold"/>
                <a:cs typeface="Simplified Arabic"/>
              </a:rPr>
              <a:t>– </a:t>
            </a:r>
            <a:r>
              <a:rPr lang="ar-EG" sz="4000" b="1" dirty="0">
                <a:solidFill>
                  <a:srgbClr val="FF0000"/>
                </a:solidFill>
                <a:latin typeface="Simplified Arabic,Bold"/>
                <a:cs typeface="Simplified Arabic"/>
              </a:rPr>
              <a:t>تقييم </a:t>
            </a:r>
            <a:r>
              <a:rPr lang="ar-EG" sz="4000" b="1" dirty="0" smtClean="0">
                <a:solidFill>
                  <a:srgbClr val="FF0000"/>
                </a:solidFill>
                <a:latin typeface="Simplified Arabic,Bold"/>
                <a:cs typeface="Simplified Arabic"/>
              </a:rPr>
              <a:t>البدائل أو اختبار صحة الفروض:</a:t>
            </a:r>
            <a:endParaRPr lang="ar-EG" sz="4000" dirty="0"/>
          </a:p>
        </p:txBody>
      </p:sp>
      <p:sp>
        <p:nvSpPr>
          <p:cNvPr id="3" name="عنصر نائب للمحتوى 2"/>
          <p:cNvSpPr>
            <a:spLocks noGrp="1"/>
          </p:cNvSpPr>
          <p:nvPr>
            <p:ph idx="1"/>
          </p:nvPr>
        </p:nvSpPr>
        <p:spPr/>
        <p:txBody>
          <a:bodyPr>
            <a:normAutofit fontScale="92500" lnSpcReduction="20000"/>
          </a:bodyPr>
          <a:lstStyle/>
          <a:p>
            <a:pPr algn="ctr"/>
            <a:r>
              <a:rPr lang="ar-EG" b="1" dirty="0" smtClean="0">
                <a:solidFill>
                  <a:schemeClr val="bg1"/>
                </a:solidFill>
                <a:latin typeface="Arial"/>
              </a:rPr>
              <a:t>وتختلف معايير التقييم من علم لعلم ومن هدف لآخر.</a:t>
            </a:r>
          </a:p>
          <a:p>
            <a:pPr lvl="0"/>
            <a:r>
              <a:rPr lang="ar-EG" b="1" dirty="0" smtClean="0">
                <a:solidFill>
                  <a:srgbClr val="0033CC"/>
                </a:solidFill>
                <a:latin typeface="Arial"/>
              </a:rPr>
              <a:t>من ثم يجب </a:t>
            </a:r>
            <a:r>
              <a:rPr lang="ar-EG" b="1" dirty="0">
                <a:solidFill>
                  <a:srgbClr val="0033CC"/>
                </a:solidFill>
                <a:latin typeface="Arial"/>
              </a:rPr>
              <a:t>أن تخضع البدائل المقترحة لحل المشكلة للتقييم خلال</a:t>
            </a:r>
            <a:r>
              <a:rPr lang="ar-EG" b="1" dirty="0" smtClean="0">
                <a:solidFill>
                  <a:srgbClr val="0033CC"/>
                </a:solidFill>
                <a:latin typeface="Arial"/>
              </a:rPr>
              <a:t>:</a:t>
            </a:r>
            <a:endParaRPr lang="ar-EG" b="1" dirty="0" smtClean="0">
              <a:solidFill>
                <a:schemeClr val="bg1"/>
              </a:solidFill>
              <a:latin typeface="Arial"/>
            </a:endParaRPr>
          </a:p>
          <a:p>
            <a:pPr marL="514350" indent="-514350">
              <a:buFont typeface="+mj-lt"/>
              <a:buAutoNum type="arabicParenR"/>
            </a:pPr>
            <a:r>
              <a:rPr lang="ar-EG" b="1" dirty="0" smtClean="0">
                <a:solidFill>
                  <a:srgbClr val="FFFF00"/>
                </a:solidFill>
              </a:rPr>
              <a:t>تحديد النتائج </a:t>
            </a:r>
            <a:r>
              <a:rPr lang="ar-EG" b="1" dirty="0">
                <a:solidFill>
                  <a:srgbClr val="FFFF00"/>
                </a:solidFill>
              </a:rPr>
              <a:t>المتوقعة من كل </a:t>
            </a:r>
            <a:r>
              <a:rPr lang="ar-EG" b="1" dirty="0" smtClean="0">
                <a:solidFill>
                  <a:srgbClr val="FFFF00"/>
                </a:solidFill>
              </a:rPr>
              <a:t>بديل.</a:t>
            </a:r>
            <a:endParaRPr lang="ar-EG" b="1" dirty="0">
              <a:solidFill>
                <a:srgbClr val="FFFF00"/>
              </a:solidFill>
            </a:endParaRPr>
          </a:p>
          <a:p>
            <a:pPr marL="514350" indent="-514350">
              <a:buFont typeface="+mj-lt"/>
              <a:buAutoNum type="arabicParenR"/>
            </a:pPr>
            <a:r>
              <a:rPr lang="ar-EG" b="1" dirty="0" smtClean="0">
                <a:solidFill>
                  <a:srgbClr val="FFFF00"/>
                </a:solidFill>
              </a:rPr>
              <a:t>حدد تكاليف تنفيذ </a:t>
            </a:r>
            <a:r>
              <a:rPr lang="ar-EG" b="1" dirty="0">
                <a:solidFill>
                  <a:srgbClr val="FFFF00"/>
                </a:solidFill>
              </a:rPr>
              <a:t>كل </a:t>
            </a:r>
            <a:r>
              <a:rPr lang="ar-EG" b="1" dirty="0" smtClean="0">
                <a:solidFill>
                  <a:srgbClr val="FFFF00"/>
                </a:solidFill>
              </a:rPr>
              <a:t>بديل.</a:t>
            </a:r>
          </a:p>
          <a:p>
            <a:pPr marL="0" indent="0">
              <a:buNone/>
            </a:pPr>
            <a:r>
              <a:rPr lang="ar-EG" b="1" dirty="0" smtClean="0">
                <a:solidFill>
                  <a:srgbClr val="0033CC"/>
                </a:solidFill>
              </a:rPr>
              <a:t>        </a:t>
            </a:r>
            <a:r>
              <a:rPr lang="ar-EG" b="1" u="sng" dirty="0" smtClean="0">
                <a:solidFill>
                  <a:srgbClr val="0033CC"/>
                </a:solidFill>
              </a:rPr>
              <a:t>مع </a:t>
            </a:r>
            <a:r>
              <a:rPr lang="ar-EG" b="1" u="sng" dirty="0">
                <a:solidFill>
                  <a:srgbClr val="0033CC"/>
                </a:solidFill>
              </a:rPr>
              <a:t>مراعاة ما يلى </a:t>
            </a:r>
            <a:r>
              <a:rPr lang="ar-EG" b="1" u="sng" dirty="0" smtClean="0">
                <a:solidFill>
                  <a:srgbClr val="0033CC"/>
                </a:solidFill>
              </a:rPr>
              <a:t>:</a:t>
            </a:r>
          </a:p>
          <a:p>
            <a:pPr marL="0" indent="0" algn="just">
              <a:buNone/>
            </a:pPr>
            <a:r>
              <a:rPr lang="ar-EG" dirty="0" smtClean="0">
                <a:latin typeface="Arial"/>
              </a:rPr>
              <a:t>أن </a:t>
            </a:r>
            <a:r>
              <a:rPr lang="ar-EG" dirty="0">
                <a:latin typeface="Arial"/>
              </a:rPr>
              <a:t>يتم التقييم بشكل </a:t>
            </a:r>
            <a:r>
              <a:rPr lang="ar-EG" dirty="0" smtClean="0">
                <a:solidFill>
                  <a:srgbClr val="FFFF00"/>
                </a:solidFill>
                <a:latin typeface="Arial"/>
              </a:rPr>
              <a:t>موضوعي</a:t>
            </a:r>
            <a:r>
              <a:rPr lang="ar-EG" dirty="0" smtClean="0">
                <a:latin typeface="Arial"/>
              </a:rPr>
              <a:t> وليس </a:t>
            </a:r>
            <a:r>
              <a:rPr lang="ar-EG" dirty="0">
                <a:latin typeface="Arial"/>
              </a:rPr>
              <a:t>بناء على </a:t>
            </a:r>
            <a:r>
              <a:rPr lang="ar-EG" dirty="0" smtClean="0">
                <a:latin typeface="Arial"/>
              </a:rPr>
              <a:t>التفضيل الشخصي </a:t>
            </a:r>
            <a:r>
              <a:rPr lang="ar-EG" dirty="0">
                <a:latin typeface="Arial"/>
              </a:rPr>
              <a:t>لمتخذ القرار</a:t>
            </a:r>
            <a:r>
              <a:rPr lang="ar-EG" dirty="0" smtClean="0">
                <a:latin typeface="Arial"/>
              </a:rPr>
              <a:t>.</a:t>
            </a:r>
          </a:p>
          <a:p>
            <a:pPr marL="0" indent="0" algn="just">
              <a:buNone/>
            </a:pPr>
            <a:r>
              <a:rPr lang="ar-EG" dirty="0">
                <a:latin typeface="Times New Roman"/>
                <a:cs typeface="Times New Roman"/>
              </a:rPr>
              <a:t>- </a:t>
            </a:r>
            <a:r>
              <a:rPr lang="ar-EG" dirty="0" smtClean="0">
                <a:latin typeface="Arial"/>
              </a:rPr>
              <a:t>أن </a:t>
            </a:r>
            <a:r>
              <a:rPr lang="ar-EG" dirty="0">
                <a:latin typeface="Arial"/>
              </a:rPr>
              <a:t>يتم الحكم على البديل من واقع عدد من </a:t>
            </a:r>
            <a:r>
              <a:rPr lang="ar-EG" dirty="0">
                <a:solidFill>
                  <a:srgbClr val="FFFF00"/>
                </a:solidFill>
                <a:latin typeface="Arial"/>
              </a:rPr>
              <a:t>المعايير</a:t>
            </a:r>
            <a:r>
              <a:rPr lang="ar-EG" dirty="0">
                <a:latin typeface="Arial"/>
              </a:rPr>
              <a:t> </a:t>
            </a:r>
            <a:r>
              <a:rPr lang="ar-EG" dirty="0" smtClean="0">
                <a:latin typeface="Arial"/>
              </a:rPr>
              <a:t>وليس </a:t>
            </a:r>
            <a:r>
              <a:rPr lang="ar-EG" dirty="0">
                <a:latin typeface="Arial"/>
              </a:rPr>
              <a:t>على </a:t>
            </a:r>
            <a:r>
              <a:rPr lang="ar-EG" dirty="0" smtClean="0">
                <a:latin typeface="Arial"/>
              </a:rPr>
              <a:t>أساس مدى جاذبيته.</a:t>
            </a:r>
            <a:endParaRPr lang="ar-EG" b="1" dirty="0">
              <a:solidFill>
                <a:srgbClr val="0033CC"/>
              </a:solidFill>
            </a:endParaRPr>
          </a:p>
        </p:txBody>
      </p:sp>
    </p:spTree>
    <p:extLst>
      <p:ext uri="{BB962C8B-B14F-4D97-AF65-F5344CB8AC3E}">
        <p14:creationId xmlns:p14="http://schemas.microsoft.com/office/powerpoint/2010/main" val="934620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4000" b="1" dirty="0" smtClean="0">
                <a:solidFill>
                  <a:srgbClr val="FFFF00"/>
                </a:solidFill>
                <a:latin typeface="Times New Roman,Bold"/>
              </a:rPr>
              <a:t>أ_ يجب </a:t>
            </a:r>
            <a:r>
              <a:rPr lang="ar-EG" sz="4000" b="1" dirty="0">
                <a:solidFill>
                  <a:srgbClr val="FFFF00"/>
                </a:solidFill>
                <a:latin typeface="Times New Roman,Bold"/>
              </a:rPr>
              <a:t>عند تقييم كل بديل </a:t>
            </a:r>
            <a:r>
              <a:rPr lang="ar-EG" sz="4000" b="1" dirty="0" smtClean="0">
                <a:solidFill>
                  <a:srgbClr val="FFFF00"/>
                </a:solidFill>
                <a:latin typeface="Times New Roman,Bold"/>
              </a:rPr>
              <a:t>مراعاة الآتي:</a:t>
            </a:r>
            <a:endParaRPr lang="ar-EG" sz="4000" dirty="0">
              <a:solidFill>
                <a:srgbClr val="FFFF00"/>
              </a:solidFill>
            </a:endParaRPr>
          </a:p>
        </p:txBody>
      </p:sp>
      <p:sp>
        <p:nvSpPr>
          <p:cNvPr id="3" name="عنصر نائب للمحتوى 2"/>
          <p:cNvSpPr>
            <a:spLocks noGrp="1"/>
          </p:cNvSpPr>
          <p:nvPr>
            <p:ph idx="1"/>
          </p:nvPr>
        </p:nvSpPr>
        <p:spPr>
          <a:ln>
            <a:solidFill>
              <a:schemeClr val="accent6">
                <a:lumMod val="75000"/>
              </a:schemeClr>
            </a:solidFill>
          </a:ln>
        </p:spPr>
        <p:txBody>
          <a:bodyPr>
            <a:normAutofit fontScale="92500" lnSpcReduction="20000"/>
          </a:bodyPr>
          <a:lstStyle/>
          <a:p>
            <a:pPr algn="just"/>
            <a:r>
              <a:rPr lang="ar-EG" b="1" dirty="0" smtClean="0"/>
              <a:t>- </a:t>
            </a:r>
            <a:r>
              <a:rPr lang="ar-EG" b="1" dirty="0"/>
              <a:t>حدد مجموعة من المعايير الملائمة للتقييم.</a:t>
            </a:r>
          </a:p>
          <a:p>
            <a:pPr algn="just"/>
            <a:r>
              <a:rPr lang="ar-EG" b="1" dirty="0"/>
              <a:t>- تأكد أن هذه المعايير واضحة ومفهومة لكل المهتمين بالمشكلة.</a:t>
            </a:r>
          </a:p>
          <a:p>
            <a:pPr algn="just"/>
            <a:r>
              <a:rPr lang="ar-EG" b="1" dirty="0"/>
              <a:t>- تأكد أن المعايير قابلة للقياس كلما أمكن.</a:t>
            </a:r>
          </a:p>
          <a:p>
            <a:pPr algn="just"/>
            <a:r>
              <a:rPr lang="ar-EG" b="1" dirty="0"/>
              <a:t>- ناقش البدائل المقترحة مع كل طرف له صلة بالمشكلة</a:t>
            </a:r>
            <a:r>
              <a:rPr lang="ar-EG" b="1" dirty="0" smtClean="0"/>
              <a:t>. </a:t>
            </a:r>
            <a:endParaRPr lang="ar-EG" b="1" dirty="0"/>
          </a:p>
          <a:p>
            <a:pPr algn="just"/>
            <a:r>
              <a:rPr lang="ar-EG" b="1" dirty="0"/>
              <a:t>- ضع سقفاً لعملية التقييم ممثلاً </a:t>
            </a:r>
            <a:r>
              <a:rPr lang="ar-EG" b="1" dirty="0" smtClean="0"/>
              <a:t>في </a:t>
            </a:r>
            <a:r>
              <a:rPr lang="ar-EG" b="1" dirty="0"/>
              <a:t>حدود زمنية وأنشطة لا يجب تخطيها عند التقييم.</a:t>
            </a:r>
          </a:p>
          <a:p>
            <a:pPr algn="just"/>
            <a:r>
              <a:rPr lang="ar-EG" b="1" dirty="0"/>
              <a:t>- خذ </a:t>
            </a:r>
            <a:r>
              <a:rPr lang="ar-EG" b="1" dirty="0" smtClean="0"/>
              <a:t>في </a:t>
            </a:r>
            <a:r>
              <a:rPr lang="ar-EG" b="1" dirty="0"/>
              <a:t>الاعتبار كل الجوانب المرغوبة وغير المرغوبة </a:t>
            </a:r>
            <a:r>
              <a:rPr lang="ar-EG" b="1" dirty="0" smtClean="0"/>
              <a:t>في </a:t>
            </a:r>
            <a:r>
              <a:rPr lang="ar-EG" b="1" dirty="0"/>
              <a:t>البديل محل </a:t>
            </a:r>
            <a:r>
              <a:rPr lang="ar-EG" b="1" dirty="0" smtClean="0"/>
              <a:t>التقييم.</a:t>
            </a:r>
          </a:p>
          <a:p>
            <a:pPr algn="just"/>
            <a:r>
              <a:rPr lang="ar-EG" b="1" dirty="0">
                <a:latin typeface="Times New Roman,Bold"/>
              </a:rPr>
              <a:t>لا تهمل التداعيات المتوقعة والمرتبطة بكل بديل.</a:t>
            </a:r>
            <a:endParaRPr lang="ar-EG" dirty="0"/>
          </a:p>
        </p:txBody>
      </p:sp>
    </p:spTree>
    <p:extLst>
      <p:ext uri="{BB962C8B-B14F-4D97-AF65-F5344CB8AC3E}">
        <p14:creationId xmlns:p14="http://schemas.microsoft.com/office/powerpoint/2010/main" val="1828905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sz="4000" b="1" dirty="0" smtClean="0">
                <a:solidFill>
                  <a:srgbClr val="0033CC"/>
                </a:solidFill>
                <a:latin typeface="Arial"/>
                <a:cs typeface="Arial"/>
              </a:rPr>
              <a:t>ب- </a:t>
            </a:r>
            <a:r>
              <a:rPr lang="ar-EG" sz="4000" b="1" dirty="0">
                <a:solidFill>
                  <a:srgbClr val="0033CC"/>
                </a:solidFill>
                <a:latin typeface="Arial"/>
                <a:cs typeface="Arial"/>
              </a:rPr>
              <a:t>معايير تقييم البدائل:</a:t>
            </a:r>
            <a:endParaRPr lang="ar-EG" dirty="0"/>
          </a:p>
        </p:txBody>
      </p:sp>
      <p:sp>
        <p:nvSpPr>
          <p:cNvPr id="3" name="عنصر نائب للمحتوى 2"/>
          <p:cNvSpPr>
            <a:spLocks noGrp="1"/>
          </p:cNvSpPr>
          <p:nvPr>
            <p:ph idx="1"/>
          </p:nvPr>
        </p:nvSpPr>
        <p:spPr>
          <a:xfrm>
            <a:off x="457200" y="1196752"/>
            <a:ext cx="8229600" cy="5328592"/>
          </a:xfrm>
        </p:spPr>
        <p:txBody>
          <a:bodyPr>
            <a:normAutofit lnSpcReduction="10000"/>
          </a:bodyPr>
          <a:lstStyle/>
          <a:p>
            <a:pPr lvl="0"/>
            <a:r>
              <a:rPr lang="ar-EG" sz="3000" b="1" dirty="0">
                <a:solidFill>
                  <a:srgbClr val="FF0000"/>
                </a:solidFill>
                <a:latin typeface="Arial"/>
              </a:rPr>
              <a:t>يمكن أن تشمل هذه المعايير الآتي :</a:t>
            </a:r>
          </a:p>
          <a:p>
            <a:pPr lvl="0"/>
            <a:r>
              <a:rPr lang="ar-EG" sz="3000" b="1" dirty="0" smtClean="0">
                <a:solidFill>
                  <a:srgbClr val="F79646">
                    <a:lumMod val="60000"/>
                    <a:lumOff val="40000"/>
                  </a:srgbClr>
                </a:solidFill>
              </a:rPr>
              <a:t>1- </a:t>
            </a:r>
            <a:r>
              <a:rPr lang="ar-EG" sz="3000" b="1" dirty="0">
                <a:solidFill>
                  <a:srgbClr val="F79646">
                    <a:lumMod val="60000"/>
                    <a:lumOff val="40000"/>
                  </a:srgbClr>
                </a:solidFill>
              </a:rPr>
              <a:t>التكلفة المرتبطة بالبديل.</a:t>
            </a:r>
          </a:p>
          <a:p>
            <a:pPr lvl="0"/>
            <a:r>
              <a:rPr lang="ar-EG" sz="3000" b="1" dirty="0" smtClean="0">
                <a:solidFill>
                  <a:srgbClr val="F79646">
                    <a:lumMod val="60000"/>
                    <a:lumOff val="40000"/>
                  </a:srgbClr>
                </a:solidFill>
              </a:rPr>
              <a:t>2- </a:t>
            </a:r>
            <a:r>
              <a:rPr lang="ar-EG" sz="3000" b="1" dirty="0">
                <a:solidFill>
                  <a:srgbClr val="F79646">
                    <a:lumMod val="60000"/>
                    <a:lumOff val="40000"/>
                  </a:srgbClr>
                </a:solidFill>
              </a:rPr>
              <a:t>البديل الذي يحقق أكبر عائد وأقل تكلفة متوقعة.</a:t>
            </a:r>
          </a:p>
          <a:p>
            <a:pPr lvl="0"/>
            <a:r>
              <a:rPr lang="ar-EG" sz="3000" b="1" dirty="0" smtClean="0">
                <a:solidFill>
                  <a:srgbClr val="F79646">
                    <a:lumMod val="60000"/>
                    <a:lumOff val="40000"/>
                  </a:srgbClr>
                </a:solidFill>
              </a:rPr>
              <a:t>3- القدرة الذاتية على تطبيق </a:t>
            </a:r>
            <a:r>
              <a:rPr lang="ar-EG" sz="3000" b="1" dirty="0">
                <a:solidFill>
                  <a:srgbClr val="F79646">
                    <a:lumMod val="60000"/>
                    <a:lumOff val="40000"/>
                  </a:srgbClr>
                </a:solidFill>
              </a:rPr>
              <a:t>البديل.</a:t>
            </a:r>
          </a:p>
          <a:p>
            <a:pPr lvl="0"/>
            <a:r>
              <a:rPr lang="ar-EG" sz="3000" b="1" dirty="0" smtClean="0">
                <a:solidFill>
                  <a:srgbClr val="F79646">
                    <a:lumMod val="60000"/>
                    <a:lumOff val="40000"/>
                  </a:srgbClr>
                </a:solidFill>
              </a:rPr>
              <a:t>4- </a:t>
            </a:r>
            <a:r>
              <a:rPr lang="ar-EG" sz="3000" b="1" dirty="0">
                <a:solidFill>
                  <a:srgbClr val="F79646">
                    <a:lumMod val="60000"/>
                    <a:lumOff val="40000"/>
                  </a:srgbClr>
                </a:solidFill>
              </a:rPr>
              <a:t>مناسبة </a:t>
            </a:r>
            <a:r>
              <a:rPr lang="ar-EG" sz="3000" b="1" dirty="0" smtClean="0">
                <a:solidFill>
                  <a:srgbClr val="F79646">
                    <a:lumMod val="60000"/>
                    <a:lumOff val="40000"/>
                  </a:srgbClr>
                </a:solidFill>
              </a:rPr>
              <a:t>الظروف الاجتماعية والسياسية  </a:t>
            </a:r>
            <a:r>
              <a:rPr lang="ar-EG" sz="3000" b="1" dirty="0">
                <a:solidFill>
                  <a:srgbClr val="F79646">
                    <a:lumMod val="60000"/>
                    <a:lumOff val="40000"/>
                  </a:srgbClr>
                </a:solidFill>
              </a:rPr>
              <a:t>للأخذ بالبديل.</a:t>
            </a:r>
          </a:p>
          <a:p>
            <a:pPr lvl="0"/>
            <a:r>
              <a:rPr lang="ar-EG" sz="3000" b="1" dirty="0" smtClean="0">
                <a:solidFill>
                  <a:srgbClr val="F79646">
                    <a:lumMod val="60000"/>
                    <a:lumOff val="40000"/>
                  </a:srgbClr>
                </a:solidFill>
              </a:rPr>
              <a:t>5- </a:t>
            </a:r>
            <a:r>
              <a:rPr lang="ar-EG" sz="3000" b="1" dirty="0">
                <a:solidFill>
                  <a:srgbClr val="F79646">
                    <a:lumMod val="60000"/>
                    <a:lumOff val="40000"/>
                  </a:srgbClr>
                </a:solidFill>
              </a:rPr>
              <a:t>مدى استجابة المرؤوسين (أو المختصين) وتقبلهم للبديل.</a:t>
            </a:r>
          </a:p>
          <a:p>
            <a:pPr lvl="0"/>
            <a:r>
              <a:rPr lang="ar-EG" sz="3000" b="1" dirty="0" smtClean="0">
                <a:solidFill>
                  <a:srgbClr val="F79646">
                    <a:lumMod val="60000"/>
                    <a:lumOff val="40000"/>
                  </a:srgbClr>
                </a:solidFill>
              </a:rPr>
              <a:t>6- </a:t>
            </a:r>
            <a:r>
              <a:rPr lang="ar-EG" sz="3000" b="1" dirty="0">
                <a:solidFill>
                  <a:srgbClr val="F79646">
                    <a:lumMod val="60000"/>
                    <a:lumOff val="40000"/>
                  </a:srgbClr>
                </a:solidFill>
              </a:rPr>
              <a:t>المدة الزمنية اللازمة لتنفيذه.</a:t>
            </a:r>
          </a:p>
          <a:p>
            <a:pPr lvl="0"/>
            <a:r>
              <a:rPr lang="ar-EG" sz="3000" b="1" dirty="0" smtClean="0">
                <a:solidFill>
                  <a:srgbClr val="F79646">
                    <a:lumMod val="60000"/>
                    <a:lumOff val="40000"/>
                  </a:srgbClr>
                </a:solidFill>
              </a:rPr>
              <a:t>7- </a:t>
            </a:r>
            <a:r>
              <a:rPr lang="ar-EG" sz="3000" b="1" dirty="0">
                <a:solidFill>
                  <a:srgbClr val="F79646">
                    <a:lumMod val="60000"/>
                    <a:lumOff val="40000"/>
                  </a:srgbClr>
                </a:solidFill>
              </a:rPr>
              <a:t>سهولة تطبيقه كقرار فيما بعد، أو اتخاذه كقانون.</a:t>
            </a:r>
          </a:p>
          <a:p>
            <a:pPr lvl="0"/>
            <a:r>
              <a:rPr lang="ar-EG" sz="3000" b="1" dirty="0">
                <a:solidFill>
                  <a:srgbClr val="00B050"/>
                </a:solidFill>
              </a:rPr>
              <a:t>ويمكن وضع درجات لكل معيار والتحقق من مدى توفره في كل بديل مقترح حتى يمكن اختيار أفضلها فيما بعد لحل المشكلة.</a:t>
            </a:r>
          </a:p>
          <a:p>
            <a:endParaRPr lang="ar-EG" dirty="0"/>
          </a:p>
        </p:txBody>
      </p:sp>
    </p:spTree>
    <p:extLst>
      <p:ext uri="{BB962C8B-B14F-4D97-AF65-F5344CB8AC3E}">
        <p14:creationId xmlns:p14="http://schemas.microsoft.com/office/powerpoint/2010/main" val="818346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4000" dirty="0" smtClean="0">
                <a:solidFill>
                  <a:srgbClr val="FF0000"/>
                </a:solidFill>
                <a:latin typeface="Simplified Arabic"/>
                <a:cs typeface="Simplified Arabic"/>
              </a:rPr>
              <a:t>4- </a:t>
            </a:r>
            <a:r>
              <a:rPr lang="ar-EG" sz="4000" b="1" dirty="0" smtClean="0">
                <a:solidFill>
                  <a:srgbClr val="FF0000"/>
                </a:solidFill>
                <a:latin typeface="Simplified Arabic,Bold"/>
                <a:cs typeface="Simplified Arabic"/>
              </a:rPr>
              <a:t>اختيار </a:t>
            </a:r>
            <a:r>
              <a:rPr lang="ar-EG" sz="4000" b="1" dirty="0">
                <a:solidFill>
                  <a:srgbClr val="FF0000"/>
                </a:solidFill>
                <a:latin typeface="Simplified Arabic,Bold"/>
                <a:cs typeface="Simplified Arabic"/>
              </a:rPr>
              <a:t>البديل </a:t>
            </a:r>
            <a:r>
              <a:rPr lang="ar-EG" sz="4000" b="1" dirty="0" smtClean="0">
                <a:solidFill>
                  <a:srgbClr val="FF0000"/>
                </a:solidFill>
                <a:latin typeface="Simplified Arabic,Bold"/>
                <a:cs typeface="Simplified Arabic"/>
              </a:rPr>
              <a:t>الأنسب:</a:t>
            </a:r>
            <a:endParaRPr lang="ar-EG" sz="4000" dirty="0"/>
          </a:p>
        </p:txBody>
      </p:sp>
      <p:sp>
        <p:nvSpPr>
          <p:cNvPr id="3" name="عنصر نائب للمحتوى 2"/>
          <p:cNvSpPr>
            <a:spLocks noGrp="1"/>
          </p:cNvSpPr>
          <p:nvPr>
            <p:ph idx="1"/>
          </p:nvPr>
        </p:nvSpPr>
        <p:spPr/>
        <p:txBody>
          <a:bodyPr>
            <a:normAutofit fontScale="92500" lnSpcReduction="20000"/>
          </a:bodyPr>
          <a:lstStyle/>
          <a:p>
            <a:r>
              <a:rPr lang="ar-EG" b="1" dirty="0">
                <a:solidFill>
                  <a:srgbClr val="0033CC"/>
                </a:solidFill>
              </a:rPr>
              <a:t>بعد تقييم البدائل وتحديد أفضلها يبقى السؤال قائماً </a:t>
            </a:r>
            <a:r>
              <a:rPr lang="ar-EG" b="1" dirty="0" smtClean="0">
                <a:solidFill>
                  <a:srgbClr val="0033CC"/>
                </a:solidFill>
              </a:rPr>
              <a:t>وهو: </a:t>
            </a:r>
            <a:r>
              <a:rPr lang="ar-EG" b="1" dirty="0">
                <a:solidFill>
                  <a:srgbClr val="0033CC"/>
                </a:solidFill>
              </a:rPr>
              <a:t>ما </a:t>
            </a:r>
            <a:r>
              <a:rPr lang="ar-EG" b="1" dirty="0" smtClean="0">
                <a:solidFill>
                  <a:srgbClr val="0033CC"/>
                </a:solidFill>
              </a:rPr>
              <a:t>البديل </a:t>
            </a:r>
            <a:r>
              <a:rPr lang="ar-EG" b="1" dirty="0">
                <a:solidFill>
                  <a:srgbClr val="0033CC"/>
                </a:solidFill>
              </a:rPr>
              <a:t>الملائم لحل المشكلة</a:t>
            </a:r>
            <a:r>
              <a:rPr lang="ar-EG" b="1" dirty="0" smtClean="0">
                <a:solidFill>
                  <a:srgbClr val="0033CC"/>
                </a:solidFill>
              </a:rPr>
              <a:t>؟.</a:t>
            </a:r>
          </a:p>
          <a:p>
            <a:pPr algn="ctr"/>
            <a:r>
              <a:rPr lang="ar-EG" b="1" dirty="0" smtClean="0">
                <a:solidFill>
                  <a:schemeClr val="bg1"/>
                </a:solidFill>
              </a:rPr>
              <a:t>هو البديل الذي حصل على أعلى درجة من مجموع درجات معايير التقييم.</a:t>
            </a:r>
          </a:p>
          <a:p>
            <a:r>
              <a:rPr lang="ar-EG" b="1" dirty="0"/>
              <a:t>- هو </a:t>
            </a:r>
            <a:r>
              <a:rPr lang="ar-EG" b="1" dirty="0" smtClean="0"/>
              <a:t>البديل القادر على </a:t>
            </a:r>
            <a:r>
              <a:rPr lang="ar-EG" b="1" dirty="0"/>
              <a:t>حل المشكلة الآن </a:t>
            </a:r>
            <a:r>
              <a:rPr lang="ar-EG" b="1" dirty="0" smtClean="0"/>
              <a:t>وفي المستقبل.</a:t>
            </a:r>
          </a:p>
          <a:p>
            <a:pPr algn="just"/>
            <a:r>
              <a:rPr lang="ar-EG" b="1" dirty="0" smtClean="0">
                <a:solidFill>
                  <a:srgbClr val="FFFF00"/>
                </a:solidFill>
              </a:rPr>
              <a:t>هو الذي يكون أكثر واقعية، أي الذي يتماشى مع ظروف وإمكانيات المنظمة ويحل المشكلة في نفس الوقت.</a:t>
            </a:r>
          </a:p>
          <a:p>
            <a:r>
              <a:rPr lang="ar-EG" b="1" dirty="0"/>
              <a:t>- </a:t>
            </a:r>
            <a:r>
              <a:rPr lang="ar-EG" b="1" dirty="0" smtClean="0"/>
              <a:t>يمكن تنفيذه في وقت معقول وبتكلفة مناسبة.</a:t>
            </a:r>
          </a:p>
          <a:p>
            <a:r>
              <a:rPr lang="ar-EG" b="1" dirty="0" smtClean="0">
                <a:solidFill>
                  <a:srgbClr val="FFC000"/>
                </a:solidFill>
              </a:rPr>
              <a:t>يحقق الاقتصاد في الجهود والأموال والموارد.</a:t>
            </a:r>
            <a:endParaRPr lang="ar-EG" b="1" dirty="0">
              <a:solidFill>
                <a:srgbClr val="FFC000"/>
              </a:solidFill>
            </a:endParaRPr>
          </a:p>
          <a:p>
            <a:r>
              <a:rPr lang="ar-EG" b="1" dirty="0"/>
              <a:t>- </a:t>
            </a:r>
            <a:r>
              <a:rPr lang="ar-EG" b="1" dirty="0" smtClean="0"/>
              <a:t>أن يكون الحل ممكن التنفيذ.</a:t>
            </a:r>
            <a:endParaRPr lang="ar-EG" b="1" dirty="0"/>
          </a:p>
        </p:txBody>
      </p:sp>
    </p:spTree>
    <p:extLst>
      <p:ext uri="{BB962C8B-B14F-4D97-AF65-F5344CB8AC3E}">
        <p14:creationId xmlns:p14="http://schemas.microsoft.com/office/powerpoint/2010/main" val="15724381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rgbClr val="FF0000"/>
            </a:solidFill>
          </a:ln>
        </p:spPr>
        <p:txBody>
          <a:bodyPr/>
          <a:lstStyle/>
          <a:p>
            <a:r>
              <a:rPr lang="ar-EG" b="1" dirty="0" smtClean="0">
                <a:solidFill>
                  <a:srgbClr val="000000"/>
                </a:solidFill>
                <a:latin typeface="Simplified Arabic,Bold"/>
              </a:rPr>
              <a:t>5– </a:t>
            </a:r>
            <a:r>
              <a:rPr lang="ar-EG" b="1" dirty="0">
                <a:solidFill>
                  <a:srgbClr val="FF0000"/>
                </a:solidFill>
                <a:latin typeface="Times New Roman,Bold"/>
              </a:rPr>
              <a:t>وضع البديل موضع </a:t>
            </a:r>
            <a:r>
              <a:rPr lang="ar-EG" b="1" dirty="0" smtClean="0">
                <a:solidFill>
                  <a:srgbClr val="FF0000"/>
                </a:solidFill>
                <a:latin typeface="Times New Roman,Bold"/>
              </a:rPr>
              <a:t>التنفيذ:</a:t>
            </a:r>
            <a:endParaRPr lang="ar-EG" dirty="0"/>
          </a:p>
        </p:txBody>
      </p:sp>
      <p:sp>
        <p:nvSpPr>
          <p:cNvPr id="3" name="عنصر نائب للمحتوى 2"/>
          <p:cNvSpPr>
            <a:spLocks noGrp="1"/>
          </p:cNvSpPr>
          <p:nvPr>
            <p:ph idx="1"/>
          </p:nvPr>
        </p:nvSpPr>
        <p:spPr/>
        <p:txBody>
          <a:bodyPr>
            <a:normAutofit fontScale="92500" lnSpcReduction="10000"/>
          </a:bodyPr>
          <a:lstStyle/>
          <a:p>
            <a:r>
              <a:rPr lang="ar-EG" b="1" dirty="0" smtClean="0">
                <a:solidFill>
                  <a:srgbClr val="0033CC"/>
                </a:solidFill>
              </a:rPr>
              <a:t>كيف يتم وضع البديل موضع التنفيذ؟.</a:t>
            </a:r>
          </a:p>
          <a:p>
            <a:r>
              <a:rPr lang="ar-EG" b="1" dirty="0">
                <a:solidFill>
                  <a:srgbClr val="FFC000"/>
                </a:solidFill>
                <a:latin typeface="Times New Roman"/>
                <a:cs typeface="Times New Roman"/>
              </a:rPr>
              <a:t>- </a:t>
            </a:r>
            <a:r>
              <a:rPr lang="ar-EG" b="1" dirty="0" smtClean="0">
                <a:solidFill>
                  <a:srgbClr val="FFC000"/>
                </a:solidFill>
                <a:latin typeface="Times New Roman"/>
                <a:cs typeface="Times New Roman"/>
              </a:rPr>
              <a:t>تحديد خطوات الحل خطوة خطوة.</a:t>
            </a:r>
          </a:p>
          <a:p>
            <a:r>
              <a:rPr lang="ar-EG" b="1" dirty="0" smtClean="0">
                <a:solidFill>
                  <a:srgbClr val="FFC000"/>
                </a:solidFill>
              </a:rPr>
              <a:t>الاتصال بأطراف المشكلة إذا كان ذلك ضروريا لإعلامهم بالحل المطروح وتهيئتهم لقبوله. </a:t>
            </a:r>
            <a:r>
              <a:rPr lang="ar-EG" b="1" dirty="0" smtClean="0">
                <a:solidFill>
                  <a:srgbClr val="FF0000"/>
                </a:solidFill>
              </a:rPr>
              <a:t>(تقسيم العمل).</a:t>
            </a:r>
          </a:p>
          <a:p>
            <a:r>
              <a:rPr lang="ar-EG" b="1" dirty="0" smtClean="0">
                <a:solidFill>
                  <a:srgbClr val="FFC000"/>
                </a:solidFill>
              </a:rPr>
              <a:t>تحديد وتخصيص الموارد اللازمة لتنفيذ الحل.</a:t>
            </a:r>
          </a:p>
          <a:p>
            <a:r>
              <a:rPr lang="ar-EG" b="1" dirty="0" smtClean="0">
                <a:solidFill>
                  <a:srgbClr val="FFC000"/>
                </a:solidFill>
              </a:rPr>
              <a:t>وضع جدول زمني لتنفيذ الحل المقترح.</a:t>
            </a:r>
          </a:p>
          <a:p>
            <a:pPr marL="0" indent="0" algn="just">
              <a:buNone/>
            </a:pPr>
            <a:r>
              <a:rPr lang="ar-EG" b="1" dirty="0" smtClean="0">
                <a:solidFill>
                  <a:srgbClr val="FFFF00"/>
                </a:solidFill>
              </a:rPr>
              <a:t>إلا أنه من المفيد تجربة الحل الأنسب على نطاق ضيق ولفترة زمنية محدودة لاختبار مدى فاعليته والتعرف على سلبياته </a:t>
            </a:r>
            <a:r>
              <a:rPr lang="ar-EG" b="1" dirty="0" err="1" smtClean="0">
                <a:solidFill>
                  <a:srgbClr val="FFFF00"/>
                </a:solidFill>
              </a:rPr>
              <a:t>وإيجابياته</a:t>
            </a:r>
            <a:r>
              <a:rPr lang="ar-EG" b="1" dirty="0" smtClean="0">
                <a:solidFill>
                  <a:srgbClr val="FFFF00"/>
                </a:solidFill>
              </a:rPr>
              <a:t>.</a:t>
            </a:r>
            <a:endParaRPr lang="ar-EG" b="1" dirty="0">
              <a:solidFill>
                <a:srgbClr val="FFFF00"/>
              </a:solidFill>
            </a:endParaRPr>
          </a:p>
        </p:txBody>
      </p:sp>
    </p:spTree>
    <p:extLst>
      <p:ext uri="{BB962C8B-B14F-4D97-AF65-F5344CB8AC3E}">
        <p14:creationId xmlns:p14="http://schemas.microsoft.com/office/powerpoint/2010/main" val="412749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43000"/>
          </a:xfrm>
        </p:spPr>
        <p:txBody>
          <a:bodyPr>
            <a:noAutofit/>
          </a:bodyPr>
          <a:lstStyle/>
          <a:p>
            <a:r>
              <a:rPr lang="ar-EG" sz="3600" b="1" dirty="0" smtClean="0">
                <a:solidFill>
                  <a:srgbClr val="FF0000"/>
                </a:solidFill>
                <a:latin typeface="Simplified Arabic,Bold"/>
              </a:rPr>
              <a:t>5- تطوير </a:t>
            </a:r>
            <a:r>
              <a:rPr lang="ar-EG" sz="3600" b="1" dirty="0">
                <a:solidFill>
                  <a:srgbClr val="FF0000"/>
                </a:solidFill>
                <a:latin typeface="Simplified Arabic,Bold"/>
              </a:rPr>
              <a:t>الحل الأنسب وفقا لنتائج تجربته ثم تعميمه بعد تجنب </a:t>
            </a:r>
            <a:r>
              <a:rPr lang="ar-EG" sz="3600" b="1" dirty="0" smtClean="0">
                <a:solidFill>
                  <a:srgbClr val="FF0000"/>
                </a:solidFill>
                <a:latin typeface="Simplified Arabic,Bold"/>
              </a:rPr>
              <a:t>السلبيات:</a:t>
            </a:r>
            <a:br>
              <a:rPr lang="ar-EG" sz="3600" b="1" dirty="0" smtClean="0">
                <a:solidFill>
                  <a:srgbClr val="FF0000"/>
                </a:solidFill>
                <a:latin typeface="Simplified Arabic,Bold"/>
              </a:rPr>
            </a:br>
            <a:r>
              <a:rPr lang="ar-EG" sz="3200" b="1" dirty="0" smtClean="0">
                <a:solidFill>
                  <a:srgbClr val="0033CC"/>
                </a:solidFill>
                <a:latin typeface="Simplified Arabic,Bold"/>
              </a:rPr>
              <a:t>حيث إن التعميم يعد واحدًا من أكثر أهداف العلم أهمية.</a:t>
            </a:r>
            <a:endParaRPr lang="ar-EG" sz="3200" dirty="0">
              <a:solidFill>
                <a:srgbClr val="0033CC"/>
              </a:solidFill>
            </a:endParaRPr>
          </a:p>
        </p:txBody>
      </p:sp>
      <p:sp>
        <p:nvSpPr>
          <p:cNvPr id="3" name="عنصر نائب للمحتوى 2"/>
          <p:cNvSpPr>
            <a:spLocks noGrp="1"/>
          </p:cNvSpPr>
          <p:nvPr>
            <p:ph idx="1"/>
          </p:nvPr>
        </p:nvSpPr>
        <p:spPr/>
        <p:txBody>
          <a:bodyPr>
            <a:normAutofit fontScale="92500" lnSpcReduction="10000"/>
          </a:bodyPr>
          <a:lstStyle/>
          <a:p>
            <a:r>
              <a:rPr lang="ar-EG" sz="3600" dirty="0" smtClean="0">
                <a:solidFill>
                  <a:srgbClr val="FF0000"/>
                </a:solidFill>
              </a:rPr>
              <a:t>6- </a:t>
            </a:r>
            <a:r>
              <a:rPr lang="ar-EG" sz="3600" b="1" dirty="0">
                <a:solidFill>
                  <a:srgbClr val="FF0000"/>
                </a:solidFill>
                <a:latin typeface="Simplified Arabic,Bold"/>
              </a:rPr>
              <a:t>متابعة نتائج التطبيق </a:t>
            </a:r>
            <a:r>
              <a:rPr lang="ar-EG" sz="3600" b="1" dirty="0" smtClean="0">
                <a:solidFill>
                  <a:srgbClr val="FF0000"/>
                </a:solidFill>
                <a:latin typeface="Simplified Arabic,Bold"/>
              </a:rPr>
              <a:t>أولاً بأول وقياس النتائج:</a:t>
            </a:r>
          </a:p>
          <a:p>
            <a:pPr algn="just"/>
            <a:r>
              <a:rPr lang="ar-EG" b="1" dirty="0" smtClean="0">
                <a:solidFill>
                  <a:srgbClr val="92D050"/>
                </a:solidFill>
                <a:latin typeface="Simplified Arabic,Bold"/>
              </a:rPr>
              <a:t>يجب قياس مدى التقدم في تنفيذ القرار من حيث الوقت والموارد الأخرى والآثار المترتبة على القرار ومدى الالتزام بالجدول الزمني المعد للتنفيذ.</a:t>
            </a:r>
          </a:p>
          <a:p>
            <a:pPr algn="just"/>
            <a:r>
              <a:rPr lang="ar-EG" sz="3600" b="1" u="sng" dirty="0">
                <a:solidFill>
                  <a:srgbClr val="FFC000"/>
                </a:solidFill>
              </a:rPr>
              <a:t>وعند </a:t>
            </a:r>
            <a:r>
              <a:rPr lang="ar-EG" sz="3600" b="1" u="sng" dirty="0" smtClean="0">
                <a:solidFill>
                  <a:srgbClr val="FFC000"/>
                </a:solidFill>
              </a:rPr>
              <a:t>القياس </a:t>
            </a:r>
            <a:r>
              <a:rPr lang="ar-EG" sz="3600" b="1" dirty="0" smtClean="0">
                <a:solidFill>
                  <a:srgbClr val="FFC000"/>
                </a:solidFill>
              </a:rPr>
              <a:t>تتم مقارنة النتائج بالجدول الزمني أو الخطة الموضوعة للتنفيذ. </a:t>
            </a:r>
            <a:r>
              <a:rPr lang="ar-EG" sz="3600" b="1" dirty="0" smtClean="0">
                <a:solidFill>
                  <a:srgbClr val="C00000"/>
                </a:solidFill>
              </a:rPr>
              <a:t>وإذا كان </a:t>
            </a:r>
            <a:r>
              <a:rPr lang="ar-EG" sz="3600" b="1" dirty="0">
                <a:solidFill>
                  <a:srgbClr val="C00000"/>
                </a:solidFill>
              </a:rPr>
              <a:t>القرار لا </a:t>
            </a:r>
            <a:r>
              <a:rPr lang="ar-EG" sz="3600" b="1" dirty="0" smtClean="0">
                <a:solidFill>
                  <a:srgbClr val="C00000"/>
                </a:solidFill>
              </a:rPr>
              <a:t>يسهم في </a:t>
            </a:r>
            <a:r>
              <a:rPr lang="ar-EG" sz="3600" b="1" dirty="0">
                <a:solidFill>
                  <a:srgbClr val="C00000"/>
                </a:solidFill>
              </a:rPr>
              <a:t>حل المشكلة</a:t>
            </a:r>
            <a:r>
              <a:rPr lang="ar-EG" sz="3600" b="1" dirty="0">
                <a:solidFill>
                  <a:srgbClr val="FFC000"/>
                </a:solidFill>
              </a:rPr>
              <a:t> تراجع خطوات حل المشكلات السابقة مباشرة </a:t>
            </a:r>
            <a:r>
              <a:rPr lang="ar-EG" sz="3600" b="1" dirty="0" smtClean="0">
                <a:solidFill>
                  <a:srgbClr val="FFC000"/>
                </a:solidFill>
              </a:rPr>
              <a:t>وهى اختيار </a:t>
            </a:r>
            <a:r>
              <a:rPr lang="ar-EG" sz="3600" b="1" dirty="0">
                <a:solidFill>
                  <a:srgbClr val="FFC000"/>
                </a:solidFill>
              </a:rPr>
              <a:t>بديل آخر </a:t>
            </a:r>
            <a:r>
              <a:rPr lang="ar-EG" sz="3600" b="1" dirty="0" smtClean="0">
                <a:solidFill>
                  <a:srgbClr val="FFC000"/>
                </a:solidFill>
              </a:rPr>
              <a:t>ووضعه موضع </a:t>
            </a:r>
            <a:r>
              <a:rPr lang="ar-EG" sz="3600" b="1" dirty="0">
                <a:solidFill>
                  <a:srgbClr val="FFC000"/>
                </a:solidFill>
              </a:rPr>
              <a:t>التنفيذ ومتابعة </a:t>
            </a:r>
            <a:r>
              <a:rPr lang="ar-EG" sz="3600" b="1" dirty="0" smtClean="0">
                <a:solidFill>
                  <a:srgbClr val="FFC000"/>
                </a:solidFill>
              </a:rPr>
              <a:t>نتائج تطبيقه.</a:t>
            </a:r>
          </a:p>
          <a:p>
            <a:pPr algn="just"/>
            <a:endParaRPr lang="ar-EG" sz="3600" b="1" dirty="0">
              <a:solidFill>
                <a:srgbClr val="FFC000"/>
              </a:solidFill>
            </a:endParaRPr>
          </a:p>
        </p:txBody>
      </p:sp>
    </p:spTree>
    <p:extLst>
      <p:ext uri="{BB962C8B-B14F-4D97-AF65-F5344CB8AC3E}">
        <p14:creationId xmlns:p14="http://schemas.microsoft.com/office/powerpoint/2010/main" val="105475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FF0000"/>
                </a:solidFill>
              </a:rPr>
              <a:t>نشاط تطبيقي</a:t>
            </a:r>
            <a:endParaRPr lang="ar-EG" b="1" dirty="0">
              <a:solidFill>
                <a:srgbClr val="FF0000"/>
              </a:solidFill>
            </a:endParaRPr>
          </a:p>
        </p:txBody>
      </p:sp>
      <p:sp>
        <p:nvSpPr>
          <p:cNvPr id="3" name="عنصر نائب للمحتوى 2"/>
          <p:cNvSpPr>
            <a:spLocks noGrp="1"/>
          </p:cNvSpPr>
          <p:nvPr>
            <p:ph idx="1"/>
          </p:nvPr>
        </p:nvSpPr>
        <p:spPr>
          <a:xfrm>
            <a:off x="395536" y="1628800"/>
            <a:ext cx="8229600" cy="4525963"/>
          </a:xfrm>
        </p:spPr>
        <p:txBody>
          <a:bodyPr/>
          <a:lstStyle/>
          <a:p>
            <a:r>
              <a:rPr lang="ar-EG" b="1" dirty="0" smtClean="0">
                <a:solidFill>
                  <a:srgbClr val="C00000"/>
                </a:solidFill>
                <a:latin typeface="Verdana"/>
              </a:rPr>
              <a:t>يبقى التنظير </a:t>
            </a:r>
            <a:r>
              <a:rPr lang="ar-EG" b="1" dirty="0">
                <a:solidFill>
                  <a:srgbClr val="C00000"/>
                </a:solidFill>
                <a:latin typeface="Verdana"/>
              </a:rPr>
              <a:t>أمراً ماتعاً ويكمن التحدي في التنفيذ </a:t>
            </a:r>
            <a:r>
              <a:rPr lang="ar-EG" b="1" dirty="0" smtClean="0">
                <a:solidFill>
                  <a:srgbClr val="C00000"/>
                </a:solidFill>
                <a:latin typeface="Verdana"/>
              </a:rPr>
              <a:t>والتطبيق.</a:t>
            </a:r>
          </a:p>
          <a:p>
            <a:endParaRPr lang="ar-EG" b="1" dirty="0" smtClean="0">
              <a:solidFill>
                <a:srgbClr val="C00000"/>
              </a:solidFill>
              <a:latin typeface="Verdana"/>
            </a:endParaRPr>
          </a:p>
          <a:p>
            <a:pPr algn="just"/>
            <a:r>
              <a:rPr lang="ar-EG" b="1" dirty="0" smtClean="0">
                <a:solidFill>
                  <a:srgbClr val="FFFF00"/>
                </a:solidFill>
                <a:latin typeface="Verdana"/>
              </a:rPr>
              <a:t>طبق خطوات المنهج العلمي علي مشكلة بحثية في تخصصك.</a:t>
            </a:r>
          </a:p>
          <a:p>
            <a:pPr lvl="0" algn="just"/>
            <a:r>
              <a:rPr lang="ar-EG" b="1" dirty="0">
                <a:solidFill>
                  <a:srgbClr val="FFFF00"/>
                </a:solidFill>
                <a:latin typeface="Verdana"/>
              </a:rPr>
              <a:t>طبق خطوات المنهج العلمي علي مشكلة </a:t>
            </a:r>
            <a:r>
              <a:rPr lang="ar-EG" b="1" dirty="0" smtClean="0">
                <a:solidFill>
                  <a:srgbClr val="FFFF00"/>
                </a:solidFill>
                <a:latin typeface="Verdana"/>
              </a:rPr>
              <a:t>إدارية </a:t>
            </a:r>
            <a:r>
              <a:rPr lang="ar-EG" b="1" dirty="0">
                <a:solidFill>
                  <a:srgbClr val="FFFF00"/>
                </a:solidFill>
                <a:latin typeface="Verdana"/>
              </a:rPr>
              <a:t>في </a:t>
            </a:r>
            <a:r>
              <a:rPr lang="ar-EG" b="1" dirty="0" smtClean="0">
                <a:solidFill>
                  <a:srgbClr val="FFFF00"/>
                </a:solidFill>
                <a:latin typeface="Verdana"/>
              </a:rPr>
              <a:t>عملك.</a:t>
            </a:r>
          </a:p>
          <a:p>
            <a:pPr lvl="0" algn="just"/>
            <a:r>
              <a:rPr lang="ar-EG" b="1" dirty="0" smtClean="0">
                <a:solidFill>
                  <a:srgbClr val="FFFF00"/>
                </a:solidFill>
                <a:latin typeface="Verdana"/>
              </a:rPr>
              <a:t>ما الإيجابيات والسلبيات التي تراها في الدورة التدريبية الحالية.</a:t>
            </a:r>
            <a:endParaRPr lang="ar-EG" b="1" dirty="0">
              <a:solidFill>
                <a:srgbClr val="FFFF00"/>
              </a:solidFill>
              <a:latin typeface="Verdana"/>
            </a:endParaRPr>
          </a:p>
        </p:txBody>
      </p:sp>
    </p:spTree>
    <p:extLst>
      <p:ext uri="{BB962C8B-B14F-4D97-AF65-F5344CB8AC3E}">
        <p14:creationId xmlns:p14="http://schemas.microsoft.com/office/powerpoint/2010/main" val="2723610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FF0000"/>
                </a:solidFill>
              </a:rPr>
              <a:t>لإعداد هذا المحتوى تم الرجوع إلى:</a:t>
            </a:r>
            <a:endParaRPr lang="ar-EG" b="1" dirty="0">
              <a:solidFill>
                <a:srgbClr val="FF0000"/>
              </a:solidFill>
            </a:endParaRPr>
          </a:p>
        </p:txBody>
      </p:sp>
      <p:sp>
        <p:nvSpPr>
          <p:cNvPr id="3" name="عنصر نائب للمحتوى 2"/>
          <p:cNvSpPr>
            <a:spLocks noGrp="1"/>
          </p:cNvSpPr>
          <p:nvPr>
            <p:ph idx="1"/>
          </p:nvPr>
        </p:nvSpPr>
        <p:spPr/>
        <p:txBody>
          <a:bodyPr/>
          <a:lstStyle/>
          <a:p>
            <a:pPr algn="ctr"/>
            <a:endParaRPr lang="ar-EG" dirty="0"/>
          </a:p>
          <a:p>
            <a:pPr algn="ctr"/>
            <a:r>
              <a:rPr lang="ar-EG" b="1" dirty="0" smtClean="0">
                <a:solidFill>
                  <a:srgbClr val="FFFF00"/>
                </a:solidFill>
              </a:rPr>
              <a:t>رئاسة </a:t>
            </a:r>
            <a:r>
              <a:rPr lang="ar-EG" b="1" dirty="0">
                <a:solidFill>
                  <a:srgbClr val="FFFF00"/>
                </a:solidFill>
              </a:rPr>
              <a:t>مجلس </a:t>
            </a:r>
            <a:r>
              <a:rPr lang="ar-EG" b="1" dirty="0" smtClean="0">
                <a:solidFill>
                  <a:srgbClr val="FFFF00"/>
                </a:solidFill>
              </a:rPr>
              <a:t>الوزراء.</a:t>
            </a:r>
            <a:endParaRPr lang="ar-EG" b="1" dirty="0">
              <a:solidFill>
                <a:srgbClr val="FFFF00"/>
              </a:solidFill>
            </a:endParaRPr>
          </a:p>
          <a:p>
            <a:pPr algn="ctr"/>
            <a:r>
              <a:rPr lang="ar-EG" b="1" dirty="0">
                <a:solidFill>
                  <a:srgbClr val="FFFF00"/>
                </a:solidFill>
              </a:rPr>
              <a:t>الجهاز </a:t>
            </a:r>
            <a:r>
              <a:rPr lang="ar-EG" b="1" dirty="0" smtClean="0">
                <a:solidFill>
                  <a:srgbClr val="FFFF00"/>
                </a:solidFill>
              </a:rPr>
              <a:t>المركزي </a:t>
            </a:r>
            <a:r>
              <a:rPr lang="ar-EG" b="1" dirty="0">
                <a:solidFill>
                  <a:srgbClr val="FFFF00"/>
                </a:solidFill>
              </a:rPr>
              <a:t>للتنظيم </a:t>
            </a:r>
            <a:r>
              <a:rPr lang="ar-EG" b="1" dirty="0" smtClean="0">
                <a:solidFill>
                  <a:srgbClr val="FFFF00"/>
                </a:solidFill>
              </a:rPr>
              <a:t>والادارة.</a:t>
            </a:r>
            <a:endParaRPr lang="ar-EG" b="1" dirty="0">
              <a:solidFill>
                <a:srgbClr val="FFFF00"/>
              </a:solidFill>
            </a:endParaRPr>
          </a:p>
          <a:p>
            <a:pPr algn="ctr"/>
            <a:r>
              <a:rPr lang="ar-EG" b="1" dirty="0">
                <a:solidFill>
                  <a:srgbClr val="FFFF00"/>
                </a:solidFill>
              </a:rPr>
              <a:t>مركز إعداد القادة للقطاع </a:t>
            </a:r>
            <a:r>
              <a:rPr lang="ar-EG" b="1" dirty="0" smtClean="0">
                <a:solidFill>
                  <a:srgbClr val="FFFF00"/>
                </a:solidFill>
              </a:rPr>
              <a:t>الحكومي.</a:t>
            </a:r>
          </a:p>
          <a:p>
            <a:pPr algn="ctr"/>
            <a:r>
              <a:rPr lang="ar-EG" b="1" dirty="0" smtClean="0">
                <a:solidFill>
                  <a:srgbClr val="FFFF00"/>
                </a:solidFill>
              </a:rPr>
              <a:t>دراسات حول التفكير العلمي وحل المشكلات.</a:t>
            </a:r>
            <a:endParaRPr lang="ar-EG" b="1" dirty="0">
              <a:solidFill>
                <a:srgbClr val="FFFF00"/>
              </a:solidFill>
            </a:endParaRPr>
          </a:p>
        </p:txBody>
      </p:sp>
    </p:spTree>
    <p:extLst>
      <p:ext uri="{BB962C8B-B14F-4D97-AF65-F5344CB8AC3E}">
        <p14:creationId xmlns:p14="http://schemas.microsoft.com/office/powerpoint/2010/main" val="285419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3600" b="1" dirty="0" smtClean="0">
                <a:solidFill>
                  <a:srgbClr val="FF0000"/>
                </a:solidFill>
              </a:rPr>
              <a:t>تابع المقدمة</a:t>
            </a:r>
            <a:endParaRPr lang="ar-EG" sz="3600" b="1" dirty="0">
              <a:solidFill>
                <a:srgbClr val="FF0000"/>
              </a:solidFill>
            </a:endParaRPr>
          </a:p>
        </p:txBody>
      </p:sp>
      <p:sp>
        <p:nvSpPr>
          <p:cNvPr id="3" name="عنصر نائب للمحتوى 2"/>
          <p:cNvSpPr>
            <a:spLocks noGrp="1"/>
          </p:cNvSpPr>
          <p:nvPr>
            <p:ph idx="1"/>
          </p:nvPr>
        </p:nvSpPr>
        <p:spPr>
          <a:xfrm>
            <a:off x="539552" y="1052736"/>
            <a:ext cx="8229600" cy="5102027"/>
          </a:xfrm>
        </p:spPr>
        <p:txBody>
          <a:bodyPr>
            <a:noAutofit/>
          </a:bodyPr>
          <a:lstStyle/>
          <a:p>
            <a:pPr marL="0" lvl="0" indent="0" algn="just">
              <a:buNone/>
            </a:pPr>
            <a:r>
              <a:rPr lang="ar-EG" sz="2800" b="1" dirty="0">
                <a:solidFill>
                  <a:schemeClr val="bg1"/>
                </a:solidFill>
              </a:rPr>
              <a:t>• </a:t>
            </a:r>
            <a:r>
              <a:rPr lang="ar-EG" sz="2800" b="1" dirty="0" smtClean="0">
                <a:solidFill>
                  <a:schemeClr val="bg1"/>
                </a:solidFill>
              </a:rPr>
              <a:t>لذلك تحاول هذه </a:t>
            </a:r>
            <a:r>
              <a:rPr lang="ar-EG" sz="2800" b="1" dirty="0">
                <a:solidFill>
                  <a:schemeClr val="bg1"/>
                </a:solidFill>
              </a:rPr>
              <a:t>المادة </a:t>
            </a:r>
            <a:r>
              <a:rPr lang="ar-EG" sz="2800" b="1" dirty="0" smtClean="0">
                <a:solidFill>
                  <a:schemeClr val="bg1"/>
                </a:solidFill>
              </a:rPr>
              <a:t>العلمية </a:t>
            </a:r>
            <a:r>
              <a:rPr lang="ar-EG" sz="2800" b="1" dirty="0" smtClean="0">
                <a:solidFill>
                  <a:schemeClr val="bg1"/>
                </a:solidFill>
              </a:rPr>
              <a:t>أن تضع بين أيديكم </a:t>
            </a:r>
            <a:r>
              <a:rPr lang="ar-EG" sz="2800" b="1" dirty="0" smtClean="0">
                <a:solidFill>
                  <a:srgbClr val="FFFF00"/>
                </a:solidFill>
              </a:rPr>
              <a:t>توصيفًا علميًا  مختصرًا </a:t>
            </a:r>
            <a:r>
              <a:rPr lang="ar-EG" sz="2800" b="1" dirty="0" smtClean="0">
                <a:solidFill>
                  <a:schemeClr val="bg1"/>
                </a:solidFill>
              </a:rPr>
              <a:t>لتشخيص وحل المشكلات التي </a:t>
            </a:r>
            <a:r>
              <a:rPr lang="ar-EG" sz="2800" b="1" dirty="0">
                <a:solidFill>
                  <a:schemeClr val="bg1"/>
                </a:solidFill>
              </a:rPr>
              <a:t>تواجه </a:t>
            </a:r>
            <a:r>
              <a:rPr lang="ar-EG" sz="2800" b="1" dirty="0" smtClean="0">
                <a:solidFill>
                  <a:srgbClr val="FFFF00"/>
                </a:solidFill>
              </a:rPr>
              <a:t>الباحثين في البحث العلمي </a:t>
            </a:r>
            <a:r>
              <a:rPr lang="ar-EG" sz="2800" b="1" dirty="0" smtClean="0">
                <a:solidFill>
                  <a:srgbClr val="FF0000"/>
                </a:solidFill>
              </a:rPr>
              <a:t>والمديرين في </a:t>
            </a:r>
            <a:r>
              <a:rPr lang="ar-EG" sz="2800" b="1" dirty="0">
                <a:solidFill>
                  <a:srgbClr val="FF0000"/>
                </a:solidFill>
              </a:rPr>
              <a:t>العمل </a:t>
            </a:r>
            <a:r>
              <a:rPr lang="ar-EG" sz="2800" b="1" dirty="0" smtClean="0">
                <a:solidFill>
                  <a:schemeClr val="bg1"/>
                </a:solidFill>
              </a:rPr>
              <a:t>في </a:t>
            </a:r>
            <a:r>
              <a:rPr lang="ar-EG" sz="2800" b="1" dirty="0">
                <a:solidFill>
                  <a:schemeClr val="bg1"/>
                </a:solidFill>
              </a:rPr>
              <a:t>إطار </a:t>
            </a:r>
            <a:r>
              <a:rPr lang="ar-EG" sz="2800" b="1" dirty="0" smtClean="0">
                <a:solidFill>
                  <a:schemeClr val="bg1"/>
                </a:solidFill>
              </a:rPr>
              <a:t>المنهج العلمي </a:t>
            </a:r>
            <a:r>
              <a:rPr lang="ar-EG" sz="2800" b="1" dirty="0">
                <a:solidFill>
                  <a:schemeClr val="bg1"/>
                </a:solidFill>
              </a:rPr>
              <a:t>. وتحاول الإجابة على عدة تساؤلات </a:t>
            </a:r>
            <a:r>
              <a:rPr lang="ar-EG" sz="2800" b="1" dirty="0" smtClean="0">
                <a:solidFill>
                  <a:schemeClr val="bg1"/>
                </a:solidFill>
              </a:rPr>
              <a:t>تتمثل في الآتي </a:t>
            </a:r>
            <a:r>
              <a:rPr lang="ar-EG" sz="2800" b="1" dirty="0">
                <a:solidFill>
                  <a:schemeClr val="bg1"/>
                </a:solidFill>
              </a:rPr>
              <a:t>:</a:t>
            </a:r>
          </a:p>
          <a:p>
            <a:pPr lvl="0"/>
            <a:r>
              <a:rPr lang="ar-EG" sz="2800" b="1" dirty="0"/>
              <a:t>• </a:t>
            </a:r>
            <a:r>
              <a:rPr lang="ar-EG" sz="2800" b="1" dirty="0" smtClean="0"/>
              <a:t>ماهي </a:t>
            </a:r>
            <a:r>
              <a:rPr lang="ar-EG" sz="2800" b="1" dirty="0"/>
              <a:t>المشكلة وما هو </a:t>
            </a:r>
            <a:r>
              <a:rPr lang="ar-EG" sz="2800" b="1" dirty="0" smtClean="0"/>
              <a:t>الحل؟</a:t>
            </a:r>
            <a:endParaRPr lang="ar-EG" sz="2800" b="1" dirty="0"/>
          </a:p>
          <a:p>
            <a:pPr lvl="0"/>
            <a:r>
              <a:rPr lang="ar-EG" sz="2800" b="1" dirty="0" smtClean="0"/>
              <a:t>• </a:t>
            </a:r>
            <a:r>
              <a:rPr lang="ar-EG" sz="2800" b="1" dirty="0"/>
              <a:t>الفرق بين </a:t>
            </a:r>
            <a:r>
              <a:rPr lang="ar-EG" sz="2800" b="1" dirty="0" smtClean="0"/>
              <a:t>الأسلوب العلمي </a:t>
            </a:r>
            <a:r>
              <a:rPr lang="ar-EG" sz="2800" b="1" dirty="0"/>
              <a:t>والأسلوب غير </a:t>
            </a:r>
            <a:r>
              <a:rPr lang="ar-EG" sz="2800" b="1" dirty="0" smtClean="0"/>
              <a:t>العلمي؟</a:t>
            </a:r>
            <a:endParaRPr lang="ar-EG" sz="2800" b="1" dirty="0"/>
          </a:p>
          <a:p>
            <a:pPr lvl="0"/>
            <a:r>
              <a:rPr lang="ar-EG" sz="2800" b="1" dirty="0"/>
              <a:t>• المهارات الأساسية لحل </a:t>
            </a:r>
            <a:r>
              <a:rPr lang="ar-EG" sz="2800" b="1" dirty="0" smtClean="0"/>
              <a:t>المشكلات؟  </a:t>
            </a:r>
            <a:endParaRPr lang="ar-EG" sz="2800" b="1" dirty="0"/>
          </a:p>
          <a:p>
            <a:pPr lvl="0"/>
            <a:r>
              <a:rPr lang="ar-EG" sz="2800" b="1" dirty="0"/>
              <a:t>• خطوات </a:t>
            </a:r>
            <a:r>
              <a:rPr lang="ar-EG" sz="2800" b="1" dirty="0" smtClean="0"/>
              <a:t>المنهج العلمي في </a:t>
            </a:r>
            <a:r>
              <a:rPr lang="ar-EG" sz="2800" b="1" dirty="0"/>
              <a:t>تشخيص وحل </a:t>
            </a:r>
            <a:r>
              <a:rPr lang="ar-EG" sz="2800" b="1" dirty="0" smtClean="0"/>
              <a:t>المشكلات؟</a:t>
            </a:r>
            <a:endParaRPr lang="ar-EG" sz="2800" b="1" dirty="0"/>
          </a:p>
          <a:p>
            <a:pPr lvl="0"/>
            <a:r>
              <a:rPr lang="ar-EG" sz="2800" b="1" dirty="0"/>
              <a:t>• الأخطاء </a:t>
            </a:r>
            <a:r>
              <a:rPr lang="ar-EG" sz="2800" b="1" dirty="0" smtClean="0"/>
              <a:t>الشائعة المصاحبة </a:t>
            </a:r>
            <a:r>
              <a:rPr lang="ar-EG" sz="2800" b="1" dirty="0"/>
              <a:t>لحل </a:t>
            </a:r>
            <a:r>
              <a:rPr lang="ar-EG" sz="2800" b="1" dirty="0" smtClean="0"/>
              <a:t>المشكلات؟</a:t>
            </a:r>
            <a:endParaRPr lang="ar-EG" sz="2800" b="1" dirty="0"/>
          </a:p>
          <a:p>
            <a:pPr marL="0" indent="0" algn="just">
              <a:buNone/>
            </a:pPr>
            <a:endParaRPr lang="ar-EG" sz="2800" b="1" u="sng" dirty="0" smtClean="0">
              <a:solidFill>
                <a:schemeClr val="bg1"/>
              </a:solidFill>
            </a:endParaRPr>
          </a:p>
        </p:txBody>
      </p:sp>
    </p:spTree>
    <p:extLst>
      <p:ext uri="{BB962C8B-B14F-4D97-AF65-F5344CB8AC3E}">
        <p14:creationId xmlns:p14="http://schemas.microsoft.com/office/powerpoint/2010/main" val="20478839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b="1" dirty="0" smtClean="0">
                <a:solidFill>
                  <a:srgbClr val="FFC000"/>
                </a:solidFill>
              </a:rPr>
              <a:t>سعدت كثيرًا بوجودي بينكم اليوم.</a:t>
            </a:r>
            <a:r>
              <a:rPr lang="ar-EG" b="1" dirty="0">
                <a:solidFill>
                  <a:srgbClr val="FFC000"/>
                </a:solidFill>
              </a:rPr>
              <a:t/>
            </a:r>
            <a:br>
              <a:rPr lang="ar-EG" b="1" dirty="0">
                <a:solidFill>
                  <a:srgbClr val="FFC000"/>
                </a:solidFill>
              </a:rPr>
            </a:br>
            <a:r>
              <a:rPr lang="ar-EG" b="1" dirty="0" smtClean="0">
                <a:solidFill>
                  <a:srgbClr val="FFC000"/>
                </a:solidFill>
              </a:rPr>
              <a:t>مع خالص تحياتي وعظيم تقديري</a:t>
            </a:r>
            <a:endParaRPr lang="ar-EG" b="1" dirty="0">
              <a:solidFill>
                <a:srgbClr val="FFC000"/>
              </a:solidFill>
            </a:endParaRPr>
          </a:p>
        </p:txBody>
      </p:sp>
      <p:sp>
        <p:nvSpPr>
          <p:cNvPr id="3" name="عنوان فرعي 2"/>
          <p:cNvSpPr>
            <a:spLocks noGrp="1"/>
          </p:cNvSpPr>
          <p:nvPr>
            <p:ph type="subTitle" idx="1"/>
          </p:nvPr>
        </p:nvSpPr>
        <p:spPr/>
        <p:txBody>
          <a:bodyPr>
            <a:normAutofit/>
          </a:bodyPr>
          <a:lstStyle/>
          <a:p>
            <a:r>
              <a:rPr lang="ar-EG" sz="3600" b="1" dirty="0" smtClean="0">
                <a:solidFill>
                  <a:srgbClr val="FFFF00"/>
                </a:solidFill>
              </a:rPr>
              <a:t>دكتور</a:t>
            </a:r>
          </a:p>
          <a:p>
            <a:r>
              <a:rPr lang="ar-EG" sz="3600" b="1" dirty="0" smtClean="0">
                <a:solidFill>
                  <a:srgbClr val="FFFF00"/>
                </a:solidFill>
              </a:rPr>
              <a:t>وائل أحمد عبدالله صبره</a:t>
            </a:r>
            <a:endParaRPr lang="ar-EG" sz="3600" b="1" dirty="0">
              <a:solidFill>
                <a:srgbClr val="FFFF00"/>
              </a:solidFill>
            </a:endParaRPr>
          </a:p>
        </p:txBody>
      </p:sp>
    </p:spTree>
    <p:extLst>
      <p:ext uri="{BB962C8B-B14F-4D97-AF65-F5344CB8AC3E}">
        <p14:creationId xmlns:p14="http://schemas.microsoft.com/office/powerpoint/2010/main" val="1558977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FF0000"/>
                </a:solidFill>
              </a:rPr>
              <a:t>تساؤلات أولية</a:t>
            </a:r>
            <a:endParaRPr lang="ar-EG" b="1" dirty="0">
              <a:solidFill>
                <a:srgbClr val="FF0000"/>
              </a:solidFill>
            </a:endParaRPr>
          </a:p>
        </p:txBody>
      </p:sp>
      <p:sp>
        <p:nvSpPr>
          <p:cNvPr id="3" name="عنصر نائب للمحتوى 2"/>
          <p:cNvSpPr>
            <a:spLocks noGrp="1"/>
          </p:cNvSpPr>
          <p:nvPr>
            <p:ph idx="1"/>
          </p:nvPr>
        </p:nvSpPr>
        <p:spPr/>
        <p:txBody>
          <a:bodyPr/>
          <a:lstStyle/>
          <a:p>
            <a:pPr lvl="0"/>
            <a:r>
              <a:rPr lang="ar-EG" b="1" dirty="0">
                <a:solidFill>
                  <a:srgbClr val="FFFF00"/>
                </a:solidFill>
              </a:rPr>
              <a:t>هل وجود المشكلات يعد مشكلة؟؟</a:t>
            </a:r>
          </a:p>
          <a:p>
            <a:pPr lvl="0"/>
            <a:r>
              <a:rPr lang="ar-EG" b="1" dirty="0">
                <a:solidFill>
                  <a:srgbClr val="FFFF00"/>
                </a:solidFill>
              </a:rPr>
              <a:t>هل وجود </a:t>
            </a:r>
            <a:r>
              <a:rPr lang="ar-EG" b="1" dirty="0" smtClean="0">
                <a:solidFill>
                  <a:srgbClr val="FFFF00"/>
                </a:solidFill>
              </a:rPr>
              <a:t>مشكلات كثيرة يعد مؤشرًا سلبيًا على البحث والإدارة؟؟</a:t>
            </a:r>
            <a:endParaRPr lang="ar-EG" b="1" dirty="0">
              <a:solidFill>
                <a:srgbClr val="FFFF00"/>
              </a:solidFill>
            </a:endParaRPr>
          </a:p>
          <a:p>
            <a:r>
              <a:rPr lang="ar-EG" b="1" dirty="0" smtClean="0">
                <a:solidFill>
                  <a:srgbClr val="92D050"/>
                </a:solidFill>
              </a:rPr>
              <a:t>ماذا نعني بكلمة مشكلة؟</a:t>
            </a:r>
          </a:p>
          <a:p>
            <a:r>
              <a:rPr lang="ar-EG" b="1" dirty="0" smtClean="0">
                <a:solidFill>
                  <a:srgbClr val="92D050"/>
                </a:solidFill>
              </a:rPr>
              <a:t>ماذا نعني بكلمة حل المشكلة؟</a:t>
            </a:r>
          </a:p>
          <a:p>
            <a:r>
              <a:rPr lang="ar-EG" b="1" dirty="0" smtClean="0"/>
              <a:t>ما هو الأسلوب العلمي؟</a:t>
            </a:r>
          </a:p>
          <a:p>
            <a:r>
              <a:rPr lang="ar-EG" b="1" dirty="0" smtClean="0"/>
              <a:t>ما هو الأسلوب التقليدي؟</a:t>
            </a:r>
            <a:endParaRPr lang="ar-EG" b="1" dirty="0"/>
          </a:p>
        </p:txBody>
      </p:sp>
    </p:spTree>
    <p:extLst>
      <p:ext uri="{BB962C8B-B14F-4D97-AF65-F5344CB8AC3E}">
        <p14:creationId xmlns:p14="http://schemas.microsoft.com/office/powerpoint/2010/main" val="426935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FF0000"/>
                </a:solidFill>
              </a:rPr>
              <a:t>الفرق بين المشكلة والحل</a:t>
            </a:r>
            <a:endParaRPr lang="ar-EG" b="1" dirty="0">
              <a:solidFill>
                <a:srgbClr val="FF0000"/>
              </a:solidFill>
            </a:endParaRPr>
          </a:p>
        </p:txBody>
      </p:sp>
      <p:sp>
        <p:nvSpPr>
          <p:cNvPr id="3" name="عنصر نائب للنص 2"/>
          <p:cNvSpPr>
            <a:spLocks noGrp="1"/>
          </p:cNvSpPr>
          <p:nvPr>
            <p:ph type="body" idx="1"/>
          </p:nvPr>
        </p:nvSpPr>
        <p:spPr>
          <a:xfrm>
            <a:off x="467544" y="1124744"/>
            <a:ext cx="4040188" cy="639762"/>
          </a:xfrm>
          <a:ln>
            <a:solidFill>
              <a:srgbClr val="7030A0"/>
            </a:solidFill>
          </a:ln>
        </p:spPr>
        <p:txBody>
          <a:bodyPr>
            <a:noAutofit/>
          </a:bodyPr>
          <a:lstStyle/>
          <a:p>
            <a:r>
              <a:rPr lang="ar-EG" sz="3600" dirty="0" smtClean="0"/>
              <a:t>مفهوم الحل</a:t>
            </a:r>
            <a:endParaRPr lang="ar-EG" sz="3600" dirty="0"/>
          </a:p>
        </p:txBody>
      </p:sp>
      <p:sp>
        <p:nvSpPr>
          <p:cNvPr id="4" name="عنصر نائب للمحتوى 3"/>
          <p:cNvSpPr>
            <a:spLocks noGrp="1"/>
          </p:cNvSpPr>
          <p:nvPr>
            <p:ph sz="half" idx="2"/>
          </p:nvPr>
        </p:nvSpPr>
        <p:spPr>
          <a:xfrm>
            <a:off x="467544" y="1844824"/>
            <a:ext cx="4040188" cy="3951288"/>
          </a:xfrm>
          <a:ln>
            <a:solidFill>
              <a:schemeClr val="accent1"/>
            </a:solidFill>
          </a:ln>
        </p:spPr>
        <p:txBody>
          <a:bodyPr/>
          <a:lstStyle/>
          <a:p>
            <a:pPr algn="just"/>
            <a:r>
              <a:rPr lang="ar-EG" sz="3600" b="1" i="0" u="none" strike="noStrike" baseline="0" dirty="0" smtClean="0">
                <a:solidFill>
                  <a:srgbClr val="FF0000"/>
                </a:solidFill>
                <a:latin typeface="Simplified Arabic,Bold"/>
              </a:rPr>
              <a:t>مفهوم الحل</a:t>
            </a:r>
            <a:r>
              <a:rPr lang="ar-EG" sz="3600" b="1" i="0" u="none" strike="noStrike" baseline="0" dirty="0" smtClean="0">
                <a:solidFill>
                  <a:srgbClr val="000000"/>
                </a:solidFill>
                <a:latin typeface="Simplified Arabic,Bold"/>
              </a:rPr>
              <a:t>:</a:t>
            </a:r>
          </a:p>
          <a:p>
            <a:pPr algn="just"/>
            <a:r>
              <a:rPr lang="ar-EG" sz="3200" b="1" i="0" u="none" strike="noStrike" baseline="0" dirty="0" smtClean="0">
                <a:solidFill>
                  <a:srgbClr val="FFFF00"/>
                </a:solidFill>
                <a:latin typeface="Simplified Arabic"/>
                <a:cs typeface="Simplified Arabic"/>
              </a:rPr>
              <a:t> هو الإجابة عن السؤال:</a:t>
            </a:r>
            <a:r>
              <a:rPr lang="ar-EG" sz="3200" b="1" i="0" u="none" strike="noStrike" dirty="0" smtClean="0">
                <a:solidFill>
                  <a:srgbClr val="FFFF00"/>
                </a:solidFill>
                <a:latin typeface="Simplified Arabic"/>
                <a:cs typeface="Simplified Arabic"/>
              </a:rPr>
              <a:t> </a:t>
            </a:r>
            <a:r>
              <a:rPr lang="ar-EG" sz="3200" b="1" i="0" u="sng" strike="noStrike" dirty="0" smtClean="0">
                <a:solidFill>
                  <a:srgbClr val="002060"/>
                </a:solidFill>
                <a:latin typeface="Simplified Arabic"/>
                <a:cs typeface="Simplified Arabic"/>
              </a:rPr>
              <a:t>كيف أستطيع تحقيق الهدف المطلوب وأجعله واقعيًا؟</a:t>
            </a:r>
            <a:endParaRPr lang="ar-EG" sz="2000" b="1" u="sng" dirty="0">
              <a:solidFill>
                <a:srgbClr val="002060"/>
              </a:solidFill>
            </a:endParaRPr>
          </a:p>
        </p:txBody>
      </p:sp>
      <p:sp>
        <p:nvSpPr>
          <p:cNvPr id="5" name="عنصر نائب للنص 4"/>
          <p:cNvSpPr>
            <a:spLocks noGrp="1"/>
          </p:cNvSpPr>
          <p:nvPr>
            <p:ph type="body" sz="quarter" idx="3"/>
          </p:nvPr>
        </p:nvSpPr>
        <p:spPr>
          <a:xfrm>
            <a:off x="4572000" y="1124744"/>
            <a:ext cx="4041775" cy="639762"/>
          </a:xfrm>
          <a:ln>
            <a:solidFill>
              <a:srgbClr val="7030A0"/>
            </a:solidFill>
          </a:ln>
        </p:spPr>
        <p:txBody>
          <a:bodyPr>
            <a:noAutofit/>
          </a:bodyPr>
          <a:lstStyle/>
          <a:p>
            <a:r>
              <a:rPr lang="ar-EG" sz="3600" dirty="0" smtClean="0"/>
              <a:t>مفهوم المشكلة</a:t>
            </a:r>
            <a:endParaRPr lang="ar-EG" sz="3600" dirty="0"/>
          </a:p>
        </p:txBody>
      </p:sp>
      <p:sp>
        <p:nvSpPr>
          <p:cNvPr id="6" name="عنصر نائب للمحتوى 5"/>
          <p:cNvSpPr>
            <a:spLocks noGrp="1"/>
          </p:cNvSpPr>
          <p:nvPr>
            <p:ph sz="quarter" idx="4"/>
          </p:nvPr>
        </p:nvSpPr>
        <p:spPr>
          <a:xfrm>
            <a:off x="4572000" y="1700808"/>
            <a:ext cx="4041775" cy="4104456"/>
          </a:xfrm>
          <a:noFill/>
          <a:ln>
            <a:solidFill>
              <a:srgbClr val="7030A0"/>
            </a:solidFill>
          </a:ln>
        </p:spPr>
        <p:txBody>
          <a:bodyPr>
            <a:noAutofit/>
          </a:bodyPr>
          <a:lstStyle/>
          <a:p>
            <a:pPr lvl="0" algn="just"/>
            <a:r>
              <a:rPr lang="ar-EG" sz="2800" b="1" dirty="0" smtClean="0">
                <a:solidFill>
                  <a:srgbClr val="FF0000"/>
                </a:solidFill>
                <a:latin typeface="Arial"/>
              </a:rPr>
              <a:t>المشكلة: </a:t>
            </a:r>
            <a:r>
              <a:rPr lang="ar-EG" sz="2800" b="1" dirty="0" smtClean="0">
                <a:solidFill>
                  <a:srgbClr val="000000"/>
                </a:solidFill>
                <a:latin typeface="Arial"/>
              </a:rPr>
              <a:t>هي </a:t>
            </a:r>
            <a:r>
              <a:rPr lang="ar-EG" sz="2800" b="1" dirty="0">
                <a:solidFill>
                  <a:srgbClr val="000000"/>
                </a:solidFill>
                <a:latin typeface="Arial"/>
              </a:rPr>
              <a:t>الفجوة بين </a:t>
            </a:r>
            <a:r>
              <a:rPr lang="ar-EG" sz="2800" b="1" dirty="0" smtClean="0">
                <a:solidFill>
                  <a:srgbClr val="000000"/>
                </a:solidFill>
                <a:latin typeface="Arial"/>
              </a:rPr>
              <a:t>ما هو كائن وما يجب أن يكون. أو هي </a:t>
            </a:r>
            <a:r>
              <a:rPr lang="ar-EG" sz="2800" b="1" dirty="0">
                <a:solidFill>
                  <a:prstClr val="white"/>
                </a:solidFill>
              </a:rPr>
              <a:t>الصعوبات التي تواجه البشر في </a:t>
            </a:r>
            <a:r>
              <a:rPr lang="ar-EG" sz="2800" b="1" dirty="0" smtClean="0">
                <a:solidFill>
                  <a:prstClr val="white"/>
                </a:solidFill>
              </a:rPr>
              <a:t>حياتهم.  </a:t>
            </a:r>
            <a:endParaRPr lang="ar-EG" sz="2800" b="1" dirty="0" smtClean="0">
              <a:solidFill>
                <a:srgbClr val="000000"/>
              </a:solidFill>
              <a:latin typeface="Arial"/>
            </a:endParaRPr>
          </a:p>
          <a:p>
            <a:pPr algn="just"/>
            <a:r>
              <a:rPr lang="ar-EG" sz="2800" b="1" dirty="0" smtClean="0">
                <a:solidFill>
                  <a:srgbClr val="000000"/>
                </a:solidFill>
                <a:latin typeface="Arial"/>
              </a:rPr>
              <a:t> كلما كبرت </a:t>
            </a:r>
            <a:r>
              <a:rPr lang="ar-EG" sz="2800" b="1" dirty="0">
                <a:solidFill>
                  <a:srgbClr val="000000"/>
                </a:solidFill>
                <a:latin typeface="Arial"/>
              </a:rPr>
              <a:t>الفجوة زاد حجم </a:t>
            </a:r>
            <a:r>
              <a:rPr lang="ar-EG" sz="2800" b="1" dirty="0" smtClean="0">
                <a:solidFill>
                  <a:srgbClr val="000000"/>
                </a:solidFill>
                <a:latin typeface="Arial"/>
              </a:rPr>
              <a:t>المشكلة.</a:t>
            </a:r>
          </a:p>
          <a:p>
            <a:pPr algn="just"/>
            <a:r>
              <a:rPr lang="ar-EG" sz="2800" b="1" dirty="0" smtClean="0">
                <a:solidFill>
                  <a:srgbClr val="000000"/>
                </a:solidFill>
                <a:latin typeface="Arial"/>
              </a:rPr>
              <a:t> </a:t>
            </a:r>
            <a:r>
              <a:rPr lang="ar-EG" sz="2800" b="1" dirty="0">
                <a:solidFill>
                  <a:srgbClr val="FFFF00"/>
                </a:solidFill>
                <a:latin typeface="Arial"/>
              </a:rPr>
              <a:t>وهى نتيجة غير مرغوب فيها </a:t>
            </a:r>
            <a:r>
              <a:rPr lang="ar-EG" sz="2800" b="1" dirty="0" smtClean="0">
                <a:solidFill>
                  <a:srgbClr val="FFFF00"/>
                </a:solidFill>
                <a:latin typeface="Arial"/>
              </a:rPr>
              <a:t>تؤدي إلى </a:t>
            </a:r>
            <a:r>
              <a:rPr lang="ar-EG" sz="2800" b="1" dirty="0">
                <a:solidFill>
                  <a:srgbClr val="FFFF00"/>
                </a:solidFill>
                <a:latin typeface="Arial"/>
              </a:rPr>
              <a:t>ظهور علامات </a:t>
            </a:r>
            <a:r>
              <a:rPr lang="ar-EG" sz="2800" b="1" dirty="0" smtClean="0">
                <a:solidFill>
                  <a:srgbClr val="FFFF00"/>
                </a:solidFill>
                <a:latin typeface="Arial"/>
              </a:rPr>
              <a:t>القلق والتوتر </a:t>
            </a:r>
            <a:r>
              <a:rPr lang="ar-EG" sz="2800" b="1" dirty="0">
                <a:solidFill>
                  <a:srgbClr val="FFFF00"/>
                </a:solidFill>
                <a:latin typeface="Arial"/>
              </a:rPr>
              <a:t>وعدم </a:t>
            </a:r>
            <a:r>
              <a:rPr lang="ar-EG" sz="2800" b="1" dirty="0" smtClean="0">
                <a:solidFill>
                  <a:srgbClr val="FFFF00"/>
                </a:solidFill>
                <a:latin typeface="Arial"/>
              </a:rPr>
              <a:t>التوازن.</a:t>
            </a:r>
          </a:p>
        </p:txBody>
      </p:sp>
    </p:spTree>
    <p:extLst>
      <p:ext uri="{BB962C8B-B14F-4D97-AF65-F5344CB8AC3E}">
        <p14:creationId xmlns:p14="http://schemas.microsoft.com/office/powerpoint/2010/main" val="1471236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EG" sz="4000" b="1" i="0" u="none" strike="noStrike" baseline="0" dirty="0" smtClean="0">
                <a:solidFill>
                  <a:srgbClr val="7030A0"/>
                </a:solidFill>
                <a:latin typeface="Arial"/>
                <a:cs typeface="Arial"/>
              </a:rPr>
              <a:t>الأسلوب العلمي والأسلوب التقليدي في الحل:</a:t>
            </a:r>
            <a:endParaRPr lang="ar-EG" sz="4000" b="1" dirty="0">
              <a:solidFill>
                <a:srgbClr val="7030A0"/>
              </a:solidFill>
            </a:endParaRPr>
          </a:p>
        </p:txBody>
      </p:sp>
      <p:sp>
        <p:nvSpPr>
          <p:cNvPr id="3" name="عنصر نائب للنص 2"/>
          <p:cNvSpPr>
            <a:spLocks noGrp="1"/>
          </p:cNvSpPr>
          <p:nvPr>
            <p:ph type="body" idx="1"/>
          </p:nvPr>
        </p:nvSpPr>
        <p:spPr>
          <a:xfrm>
            <a:off x="467544" y="1196752"/>
            <a:ext cx="4040188" cy="639762"/>
          </a:xfrm>
          <a:ln>
            <a:solidFill>
              <a:srgbClr val="0070C0"/>
            </a:solidFill>
          </a:ln>
        </p:spPr>
        <p:txBody>
          <a:bodyPr>
            <a:normAutofit/>
          </a:bodyPr>
          <a:lstStyle/>
          <a:p>
            <a:r>
              <a:rPr lang="ar-EG" sz="3200" dirty="0" smtClean="0">
                <a:solidFill>
                  <a:srgbClr val="FF0000"/>
                </a:solidFill>
                <a:latin typeface="Aharoni" panose="02010803020104030203" pitchFamily="2" charset="-79"/>
              </a:rPr>
              <a:t>الأسلوب التقليدي</a:t>
            </a:r>
            <a:endParaRPr lang="ar-EG" sz="3200" dirty="0">
              <a:solidFill>
                <a:srgbClr val="FF0000"/>
              </a:solidFill>
              <a:latin typeface="Aharoni" panose="02010803020104030203" pitchFamily="2" charset="-79"/>
            </a:endParaRPr>
          </a:p>
        </p:txBody>
      </p:sp>
      <p:sp>
        <p:nvSpPr>
          <p:cNvPr id="4" name="عنصر نائب للمحتوى 3"/>
          <p:cNvSpPr>
            <a:spLocks noGrp="1"/>
          </p:cNvSpPr>
          <p:nvPr>
            <p:ph sz="half" idx="2"/>
          </p:nvPr>
        </p:nvSpPr>
        <p:spPr>
          <a:ln>
            <a:solidFill>
              <a:srgbClr val="0070C0"/>
            </a:solidFill>
          </a:ln>
        </p:spPr>
        <p:txBody>
          <a:bodyPr>
            <a:normAutofit lnSpcReduction="10000"/>
          </a:bodyPr>
          <a:lstStyle/>
          <a:p>
            <a:pPr algn="ctr"/>
            <a:r>
              <a:rPr lang="ar-EG" b="1" i="0" u="none" strike="noStrike" baseline="0" dirty="0" smtClean="0">
                <a:solidFill>
                  <a:schemeClr val="accent4">
                    <a:lumMod val="50000"/>
                  </a:schemeClr>
                </a:solidFill>
                <a:latin typeface="Arial,Bold"/>
              </a:rPr>
              <a:t>يعتمد على </a:t>
            </a:r>
            <a:r>
              <a:rPr lang="ar-EG" b="1" i="0" u="none" strike="noStrike" baseline="0" dirty="0" smtClean="0">
                <a:solidFill>
                  <a:srgbClr val="FFFF00"/>
                </a:solidFill>
                <a:latin typeface="Arial,Bold"/>
              </a:rPr>
              <a:t>الحدس</a:t>
            </a:r>
            <a:r>
              <a:rPr lang="ar-EG" b="1" i="0" u="none" strike="noStrike" baseline="0" dirty="0" smtClean="0">
                <a:solidFill>
                  <a:schemeClr val="accent4">
                    <a:lumMod val="50000"/>
                  </a:schemeClr>
                </a:solidFill>
                <a:latin typeface="Arial,Bold"/>
              </a:rPr>
              <a:t> والتخمين</a:t>
            </a:r>
          </a:p>
          <a:p>
            <a:pPr marL="0" indent="0" algn="ctr">
              <a:buNone/>
            </a:pPr>
            <a:r>
              <a:rPr lang="ar-EG" b="1" i="0" u="none" strike="noStrike" baseline="0" dirty="0" smtClean="0">
                <a:solidFill>
                  <a:srgbClr val="FFFF00"/>
                </a:solidFill>
                <a:latin typeface="Arial,Bold"/>
              </a:rPr>
              <a:t>والخبرات الماضية فقط</a:t>
            </a:r>
            <a:r>
              <a:rPr lang="ar-EG" b="1" i="0" u="none" strike="noStrike" baseline="0" dirty="0" smtClean="0">
                <a:solidFill>
                  <a:schemeClr val="accent4">
                    <a:lumMod val="50000"/>
                  </a:schemeClr>
                </a:solidFill>
                <a:latin typeface="Arial,Bold"/>
              </a:rPr>
              <a:t>.</a:t>
            </a:r>
          </a:p>
          <a:p>
            <a:pPr algn="ctr"/>
            <a:r>
              <a:rPr lang="ar-EG" b="1" dirty="0">
                <a:solidFill>
                  <a:schemeClr val="accent4">
                    <a:lumMod val="50000"/>
                  </a:schemeClr>
                </a:solidFill>
                <a:latin typeface="Arial,Bold"/>
              </a:rPr>
              <a:t>التجربة والخطأ والدردشة مع الآخرين.</a:t>
            </a:r>
          </a:p>
          <a:p>
            <a:pPr algn="ctr"/>
            <a:r>
              <a:rPr lang="ar-EG" b="1" dirty="0" smtClean="0">
                <a:solidFill>
                  <a:schemeClr val="accent4">
                    <a:lumMod val="50000"/>
                  </a:schemeClr>
                </a:solidFill>
                <a:latin typeface="Arial"/>
              </a:rPr>
              <a:t> </a:t>
            </a:r>
            <a:r>
              <a:rPr lang="ar-EG" b="1" dirty="0" smtClean="0">
                <a:solidFill>
                  <a:schemeClr val="accent4">
                    <a:lumMod val="50000"/>
                  </a:schemeClr>
                </a:solidFill>
                <a:latin typeface="Arial,Bold"/>
              </a:rPr>
              <a:t>من </a:t>
            </a:r>
            <a:r>
              <a:rPr lang="ar-EG" b="1" dirty="0">
                <a:solidFill>
                  <a:schemeClr val="accent4">
                    <a:lumMod val="50000"/>
                  </a:schemeClr>
                </a:solidFill>
                <a:latin typeface="Arial,Bold"/>
              </a:rPr>
              <a:t>يقوم بحل المشكلة لا </a:t>
            </a:r>
            <a:r>
              <a:rPr lang="ar-EG" b="1" dirty="0" smtClean="0">
                <a:solidFill>
                  <a:schemeClr val="accent4">
                    <a:lumMod val="50000"/>
                  </a:schemeClr>
                </a:solidFill>
                <a:latin typeface="Arial,Bold"/>
              </a:rPr>
              <a:t>يكون </a:t>
            </a:r>
            <a:r>
              <a:rPr lang="ar-EG" b="1" i="0" u="none" strike="noStrike" baseline="0" dirty="0" smtClean="0">
                <a:solidFill>
                  <a:schemeClr val="accent4">
                    <a:lumMod val="50000"/>
                  </a:schemeClr>
                </a:solidFill>
                <a:latin typeface="Arial,Bold"/>
              </a:rPr>
              <a:t>لديه مفهوم </a:t>
            </a:r>
            <a:r>
              <a:rPr lang="ar-EG" b="1" dirty="0" smtClean="0">
                <a:solidFill>
                  <a:schemeClr val="accent4">
                    <a:lumMod val="50000"/>
                  </a:schemeClr>
                </a:solidFill>
                <a:latin typeface="Arial,Bold"/>
              </a:rPr>
              <a:t>م</a:t>
            </a:r>
            <a:r>
              <a:rPr lang="ar-EG" b="1" i="0" u="none" strike="noStrike" baseline="0" dirty="0" smtClean="0">
                <a:solidFill>
                  <a:schemeClr val="accent4">
                    <a:lumMod val="50000"/>
                  </a:schemeClr>
                </a:solidFill>
                <a:latin typeface="Arial,Bold"/>
              </a:rPr>
              <a:t>حدد</a:t>
            </a:r>
            <a:r>
              <a:rPr lang="ar-EG" b="1" i="0" u="none" strike="noStrike" dirty="0" smtClean="0">
                <a:solidFill>
                  <a:schemeClr val="accent4">
                    <a:lumMod val="50000"/>
                  </a:schemeClr>
                </a:solidFill>
                <a:latin typeface="Arial,Bold"/>
              </a:rPr>
              <a:t> </a:t>
            </a:r>
            <a:r>
              <a:rPr lang="ar-EG" b="1" i="0" u="none" strike="noStrike" baseline="0" dirty="0" smtClean="0">
                <a:solidFill>
                  <a:schemeClr val="accent4">
                    <a:lumMod val="50000"/>
                  </a:schemeClr>
                </a:solidFill>
                <a:latin typeface="Arial,Bold"/>
              </a:rPr>
              <a:t> </a:t>
            </a:r>
            <a:r>
              <a:rPr lang="ar-EG" b="1" dirty="0">
                <a:solidFill>
                  <a:schemeClr val="accent4">
                    <a:lumMod val="50000"/>
                  </a:schemeClr>
                </a:solidFill>
                <a:latin typeface="Arial,Bold"/>
              </a:rPr>
              <a:t>ل</a:t>
            </a:r>
            <a:r>
              <a:rPr lang="ar-EG" b="1" i="0" u="none" strike="noStrike" baseline="0" dirty="0" smtClean="0">
                <a:solidFill>
                  <a:schemeClr val="accent4">
                    <a:lumMod val="50000"/>
                  </a:schemeClr>
                </a:solidFill>
                <a:latin typeface="Arial,Bold"/>
              </a:rPr>
              <a:t>لمشكلة</a:t>
            </a:r>
            <a:r>
              <a:rPr lang="ar-EG" b="1" i="0" u="none" strike="noStrike" dirty="0" smtClean="0">
                <a:solidFill>
                  <a:schemeClr val="accent4">
                    <a:lumMod val="50000"/>
                  </a:schemeClr>
                </a:solidFill>
                <a:latin typeface="Arial,Bold"/>
              </a:rPr>
              <a:t> </a:t>
            </a:r>
            <a:r>
              <a:rPr lang="ar-EG" b="1" i="0" u="none" strike="noStrike" baseline="0" dirty="0" smtClean="0">
                <a:solidFill>
                  <a:schemeClr val="accent4">
                    <a:lumMod val="50000"/>
                  </a:schemeClr>
                </a:solidFill>
                <a:latin typeface="Arial,Bold"/>
              </a:rPr>
              <a:t>ولا منهج مرتب لمعالجتها ككل.</a:t>
            </a:r>
          </a:p>
          <a:p>
            <a:pPr algn="ctr"/>
            <a:r>
              <a:rPr lang="ar-EG" b="1" dirty="0" smtClean="0">
                <a:solidFill>
                  <a:srgbClr val="FFFF00"/>
                </a:solidFill>
                <a:latin typeface="Arial,Bold"/>
              </a:rPr>
              <a:t>تُ</a:t>
            </a:r>
            <a:r>
              <a:rPr lang="ar-EG" b="1" i="0" u="none" strike="noStrike" baseline="0" dirty="0" smtClean="0">
                <a:solidFill>
                  <a:srgbClr val="FFFF00"/>
                </a:solidFill>
                <a:latin typeface="Arial,Bold"/>
              </a:rPr>
              <a:t>بذل</a:t>
            </a:r>
            <a:r>
              <a:rPr lang="ar-EG" b="1" i="0" u="none" strike="noStrike" dirty="0" smtClean="0">
                <a:solidFill>
                  <a:srgbClr val="FFFF00"/>
                </a:solidFill>
                <a:latin typeface="Arial,Bold"/>
              </a:rPr>
              <a:t> خلاله </a:t>
            </a:r>
            <a:r>
              <a:rPr lang="ar-EG" b="1" i="0" u="none" strike="noStrike" baseline="0" dirty="0" smtClean="0">
                <a:solidFill>
                  <a:srgbClr val="FFFF00"/>
                </a:solidFill>
                <a:latin typeface="Arial,Bold"/>
              </a:rPr>
              <a:t>مجهودات مخلصة الا أنها قد</a:t>
            </a:r>
            <a:r>
              <a:rPr lang="ar-EG" b="1" i="0" u="none" strike="noStrike" dirty="0" smtClean="0">
                <a:solidFill>
                  <a:srgbClr val="FFFF00"/>
                </a:solidFill>
                <a:latin typeface="Arial,Bold"/>
              </a:rPr>
              <a:t> </a:t>
            </a:r>
            <a:r>
              <a:rPr lang="ar-EG" b="1" i="0" u="none" strike="noStrike" baseline="0" dirty="0" smtClean="0">
                <a:solidFill>
                  <a:srgbClr val="FFFF00"/>
                </a:solidFill>
                <a:latin typeface="Arial,Bold"/>
              </a:rPr>
              <a:t>لا تكون ملائمة للحل مع هدر الكثير</a:t>
            </a:r>
            <a:r>
              <a:rPr lang="ar-EG" b="1" i="0" u="none" strike="noStrike" dirty="0" smtClean="0">
                <a:solidFill>
                  <a:srgbClr val="FFFF00"/>
                </a:solidFill>
                <a:latin typeface="Arial,Bold"/>
              </a:rPr>
              <a:t> </a:t>
            </a:r>
            <a:r>
              <a:rPr lang="ar-EG" b="1" i="0" u="none" strike="noStrike" baseline="0" dirty="0" smtClean="0">
                <a:solidFill>
                  <a:srgbClr val="FFFF00"/>
                </a:solidFill>
                <a:latin typeface="Arial,Bold"/>
              </a:rPr>
              <a:t>من الوقت.</a:t>
            </a:r>
            <a:endParaRPr lang="ar-EG" b="1" dirty="0">
              <a:solidFill>
                <a:srgbClr val="FFFF00"/>
              </a:solidFill>
            </a:endParaRPr>
          </a:p>
        </p:txBody>
      </p:sp>
      <p:sp>
        <p:nvSpPr>
          <p:cNvPr id="5" name="عنصر نائب للنص 4"/>
          <p:cNvSpPr>
            <a:spLocks noGrp="1"/>
          </p:cNvSpPr>
          <p:nvPr>
            <p:ph type="body" sz="quarter" idx="3"/>
          </p:nvPr>
        </p:nvSpPr>
        <p:spPr>
          <a:xfrm>
            <a:off x="4572000" y="1196752"/>
            <a:ext cx="4041775" cy="639762"/>
          </a:xfrm>
          <a:ln>
            <a:solidFill>
              <a:srgbClr val="0070C0"/>
            </a:solidFill>
          </a:ln>
        </p:spPr>
        <p:txBody>
          <a:bodyPr>
            <a:normAutofit/>
          </a:bodyPr>
          <a:lstStyle/>
          <a:p>
            <a:r>
              <a:rPr lang="ar-EG" sz="3200" dirty="0" smtClean="0">
                <a:solidFill>
                  <a:srgbClr val="FF0000"/>
                </a:solidFill>
                <a:latin typeface="Aharoni" panose="02010803020104030203" pitchFamily="2" charset="-79"/>
              </a:rPr>
              <a:t>الأسلوب العلمي</a:t>
            </a:r>
            <a:endParaRPr lang="ar-EG" sz="3200" dirty="0">
              <a:solidFill>
                <a:srgbClr val="FF0000"/>
              </a:solidFill>
              <a:latin typeface="Aharoni" panose="02010803020104030203" pitchFamily="2" charset="-79"/>
            </a:endParaRPr>
          </a:p>
        </p:txBody>
      </p:sp>
      <p:sp>
        <p:nvSpPr>
          <p:cNvPr id="6" name="عنصر نائب للمحتوى 5"/>
          <p:cNvSpPr>
            <a:spLocks noGrp="1"/>
          </p:cNvSpPr>
          <p:nvPr>
            <p:ph sz="quarter" idx="4"/>
          </p:nvPr>
        </p:nvSpPr>
        <p:spPr>
          <a:xfrm>
            <a:off x="4644008" y="2204864"/>
            <a:ext cx="4041775" cy="3951288"/>
          </a:xfrm>
          <a:ln>
            <a:solidFill>
              <a:srgbClr val="0070C0"/>
            </a:solidFill>
          </a:ln>
        </p:spPr>
        <p:txBody>
          <a:bodyPr>
            <a:normAutofit lnSpcReduction="10000"/>
          </a:bodyPr>
          <a:lstStyle/>
          <a:p>
            <a:pPr marL="0" indent="0" algn="just">
              <a:buNone/>
            </a:pPr>
            <a:r>
              <a:rPr lang="ar-EG" b="1" dirty="0" smtClean="0">
                <a:solidFill>
                  <a:srgbClr val="92D050"/>
                </a:solidFill>
                <a:latin typeface="Arial,Bold"/>
              </a:rPr>
              <a:t>هو </a:t>
            </a:r>
            <a:r>
              <a:rPr lang="ar-EG" b="1" dirty="0" smtClean="0">
                <a:solidFill>
                  <a:srgbClr val="FFFF00"/>
                </a:solidFill>
                <a:latin typeface="Arial,Bold"/>
              </a:rPr>
              <a:t>أسلوب منهجي منظم يأتي من البحث والتفكير</a:t>
            </a:r>
            <a:r>
              <a:rPr lang="ar-EG" b="1" dirty="0" smtClean="0">
                <a:solidFill>
                  <a:srgbClr val="92D050"/>
                </a:solidFill>
                <a:latin typeface="Arial,Bold"/>
              </a:rPr>
              <a:t> (</a:t>
            </a:r>
            <a:r>
              <a:rPr lang="ar-EG" b="1" dirty="0" smtClean="0">
                <a:solidFill>
                  <a:srgbClr val="FFFF00"/>
                </a:solidFill>
                <a:latin typeface="Arial,Bold"/>
              </a:rPr>
              <a:t>مقدمات ونتائج</a:t>
            </a:r>
            <a:r>
              <a:rPr lang="ar-EG" b="1" dirty="0" smtClean="0">
                <a:solidFill>
                  <a:srgbClr val="92D050"/>
                </a:solidFill>
                <a:latin typeface="Arial,Bold"/>
              </a:rPr>
              <a:t>) ويعتمد الأسلوب العلمي </a:t>
            </a:r>
            <a:r>
              <a:rPr lang="ar-EG" b="1" dirty="0">
                <a:solidFill>
                  <a:srgbClr val="92D050"/>
                </a:solidFill>
                <a:latin typeface="Arial,Bold"/>
              </a:rPr>
              <a:t>على </a:t>
            </a:r>
            <a:r>
              <a:rPr lang="ar-EG" b="1" dirty="0" smtClean="0">
                <a:solidFill>
                  <a:srgbClr val="92D050"/>
                </a:solidFill>
                <a:latin typeface="Arial,Bold"/>
              </a:rPr>
              <a:t>اتباع</a:t>
            </a:r>
            <a:endParaRPr lang="ar-EG" b="1" dirty="0">
              <a:solidFill>
                <a:srgbClr val="92D050"/>
              </a:solidFill>
              <a:latin typeface="Arial,Bold"/>
            </a:endParaRPr>
          </a:p>
          <a:p>
            <a:pPr marL="0" indent="0" algn="just">
              <a:buNone/>
            </a:pPr>
            <a:r>
              <a:rPr lang="ar-EG" b="1" i="0" u="none" strike="noStrike" baseline="0" dirty="0" smtClean="0">
                <a:solidFill>
                  <a:srgbClr val="92D050"/>
                </a:solidFill>
                <a:latin typeface="Arial,Bold"/>
              </a:rPr>
              <a:t>خطوات مرتبة يمكن على هداها</a:t>
            </a:r>
          </a:p>
          <a:p>
            <a:pPr marL="0" indent="0" algn="just">
              <a:buNone/>
            </a:pPr>
            <a:r>
              <a:rPr lang="ar-EG" b="1" i="0" u="none" strike="noStrike" baseline="0" dirty="0" smtClean="0">
                <a:solidFill>
                  <a:srgbClr val="92D050"/>
                </a:solidFill>
                <a:latin typeface="Arial,Bold"/>
              </a:rPr>
              <a:t>الوصول </a:t>
            </a:r>
            <a:r>
              <a:rPr lang="ar-EG" b="1" i="0" u="none" strike="noStrike" baseline="0" dirty="0" smtClean="0">
                <a:solidFill>
                  <a:srgbClr val="FFFF00"/>
                </a:solidFill>
                <a:latin typeface="Arial,Bold"/>
              </a:rPr>
              <a:t>بطريقة منطقية </a:t>
            </a:r>
            <a:r>
              <a:rPr lang="ar-EG" b="1" i="0" u="none" strike="noStrike" baseline="0" dirty="0" smtClean="0">
                <a:solidFill>
                  <a:srgbClr val="92D050"/>
                </a:solidFill>
                <a:latin typeface="Arial,Bold"/>
              </a:rPr>
              <a:t>الى أنسب</a:t>
            </a:r>
          </a:p>
          <a:p>
            <a:pPr marL="0" indent="0" algn="just">
              <a:buNone/>
            </a:pPr>
            <a:r>
              <a:rPr lang="ar-EG" b="1" i="0" u="none" strike="noStrike" baseline="0" dirty="0" smtClean="0">
                <a:solidFill>
                  <a:srgbClr val="92D050"/>
                </a:solidFill>
                <a:latin typeface="Arial,Bold"/>
              </a:rPr>
              <a:t>الحلول للمشكلة </a:t>
            </a:r>
            <a:r>
              <a:rPr lang="ar-EG" b="1" i="0" u="none" strike="noStrike" baseline="0" dirty="0" smtClean="0">
                <a:solidFill>
                  <a:srgbClr val="FFFF00"/>
                </a:solidFill>
                <a:latin typeface="Arial,Bold"/>
              </a:rPr>
              <a:t>في ضوء الظروف</a:t>
            </a:r>
          </a:p>
          <a:p>
            <a:pPr marL="0" indent="0" algn="just">
              <a:buNone/>
            </a:pPr>
            <a:r>
              <a:rPr lang="ar-EG" b="1" i="0" u="none" strike="noStrike" baseline="0" dirty="0" smtClean="0">
                <a:solidFill>
                  <a:srgbClr val="FFFF00"/>
                </a:solidFill>
                <a:latin typeface="Arial,Bold"/>
              </a:rPr>
              <a:t>المحيطة بالموقف</a:t>
            </a:r>
            <a:r>
              <a:rPr lang="ar-EG" b="1" i="0" u="none" strike="noStrike" baseline="0" dirty="0" smtClean="0">
                <a:solidFill>
                  <a:srgbClr val="92D050"/>
                </a:solidFill>
                <a:latin typeface="Arial,Bold"/>
              </a:rPr>
              <a:t>. (يعني مش قطعية).</a:t>
            </a:r>
          </a:p>
          <a:p>
            <a:pPr marL="0" lvl="0" indent="0" algn="just">
              <a:buNone/>
            </a:pPr>
            <a:r>
              <a:rPr lang="ar-EG" b="1" dirty="0">
                <a:solidFill>
                  <a:schemeClr val="bg1"/>
                </a:solidFill>
                <a:latin typeface="Arial,Bold"/>
              </a:rPr>
              <a:t>يحتوى على مرحلتين أساسيتين وهما:</a:t>
            </a:r>
          </a:p>
          <a:p>
            <a:pPr lvl="0"/>
            <a:r>
              <a:rPr lang="ar-EG" b="1" dirty="0">
                <a:solidFill>
                  <a:srgbClr val="FFFF00"/>
                </a:solidFill>
                <a:latin typeface="Arial"/>
              </a:rPr>
              <a:t>• </a:t>
            </a:r>
            <a:r>
              <a:rPr lang="ar-EG" b="1" dirty="0">
                <a:solidFill>
                  <a:srgbClr val="FFFF00"/>
                </a:solidFill>
                <a:latin typeface="Arial,Bold"/>
              </a:rPr>
              <a:t>تشخيص المشكلة.</a:t>
            </a:r>
          </a:p>
          <a:p>
            <a:pPr lvl="0"/>
            <a:r>
              <a:rPr lang="ar-EG" b="1" dirty="0">
                <a:solidFill>
                  <a:srgbClr val="FFFF00"/>
                </a:solidFill>
                <a:latin typeface="Arial"/>
              </a:rPr>
              <a:t>• </a:t>
            </a:r>
            <a:r>
              <a:rPr lang="ar-EG" b="1" dirty="0">
                <a:solidFill>
                  <a:srgbClr val="FFFF00"/>
                </a:solidFill>
                <a:latin typeface="Arial,Bold"/>
              </a:rPr>
              <a:t>ثم حل المشكلة.</a:t>
            </a:r>
          </a:p>
          <a:p>
            <a:pPr marL="0" indent="0" algn="just">
              <a:buNone/>
            </a:pPr>
            <a:endParaRPr lang="ar-EG" b="1" dirty="0">
              <a:solidFill>
                <a:srgbClr val="92D050"/>
              </a:solidFill>
            </a:endParaRPr>
          </a:p>
        </p:txBody>
      </p:sp>
    </p:spTree>
    <p:extLst>
      <p:ext uri="{BB962C8B-B14F-4D97-AF65-F5344CB8AC3E}">
        <p14:creationId xmlns:p14="http://schemas.microsoft.com/office/powerpoint/2010/main" val="3508033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4000" b="1" dirty="0" smtClean="0">
                <a:solidFill>
                  <a:srgbClr val="FF0000"/>
                </a:solidFill>
              </a:rPr>
              <a:t>إذن فالسبب الرئيس للفشل في حل المشكلات:</a:t>
            </a:r>
            <a:endParaRPr lang="ar-EG" sz="4000" b="1" dirty="0">
              <a:solidFill>
                <a:srgbClr val="FF0000"/>
              </a:solidFill>
            </a:endParaRPr>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2272" y="1600200"/>
            <a:ext cx="3499455" cy="4525963"/>
          </a:xfrm>
        </p:spPr>
      </p:pic>
      <p:sp>
        <p:nvSpPr>
          <p:cNvPr id="6" name="مستطيل 5"/>
          <p:cNvSpPr/>
          <p:nvPr/>
        </p:nvSpPr>
        <p:spPr>
          <a:xfrm>
            <a:off x="611560" y="1484784"/>
            <a:ext cx="7812360" cy="1323439"/>
          </a:xfrm>
          <a:prstGeom prst="rect">
            <a:avLst/>
          </a:prstGeom>
        </p:spPr>
        <p:txBody>
          <a:bodyPr wrap="square">
            <a:spAutoFit/>
          </a:bodyPr>
          <a:lstStyle/>
          <a:p>
            <a:pPr marL="342900" lvl="0" indent="-342900">
              <a:spcBef>
                <a:spcPct val="20000"/>
              </a:spcBef>
              <a:buFont typeface="Arial" panose="020B0604020202020204" pitchFamily="34" charset="0"/>
              <a:buChar char="•"/>
            </a:pPr>
            <a:r>
              <a:rPr lang="ar-EG" sz="4000" b="1" dirty="0">
                <a:solidFill>
                  <a:srgbClr val="0033CC"/>
                </a:solidFill>
                <a:latin typeface="Arial,Bold"/>
              </a:rPr>
              <a:t>هو عدم اتباع المنهج العلمي في </a:t>
            </a:r>
            <a:r>
              <a:rPr lang="ar-EG" sz="4000" b="1" dirty="0" smtClean="0">
                <a:solidFill>
                  <a:srgbClr val="0033CC"/>
                </a:solidFill>
                <a:latin typeface="Arial,Bold"/>
              </a:rPr>
              <a:t>تشخيص </a:t>
            </a:r>
            <a:r>
              <a:rPr lang="ar-EG" sz="4000" b="1" dirty="0">
                <a:solidFill>
                  <a:srgbClr val="0033CC"/>
                </a:solidFill>
                <a:latin typeface="Arial,Bold"/>
              </a:rPr>
              <a:t>وحل المشكلات .</a:t>
            </a:r>
            <a:endParaRPr lang="ar-EG" sz="4000" dirty="0">
              <a:solidFill>
                <a:srgbClr val="0033CC"/>
              </a:solidFill>
            </a:endParaRPr>
          </a:p>
        </p:txBody>
      </p:sp>
    </p:spTree>
    <p:extLst>
      <p:ext uri="{BB962C8B-B14F-4D97-AF65-F5344CB8AC3E}">
        <p14:creationId xmlns:p14="http://schemas.microsoft.com/office/powerpoint/2010/main" val="816487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u="sng" dirty="0" smtClean="0">
                <a:solidFill>
                  <a:srgbClr val="FF0000"/>
                </a:solidFill>
              </a:rPr>
              <a:t>خطوات المنهج العلمي (1)</a:t>
            </a:r>
            <a:endParaRPr lang="ar-EG" b="1" u="sng" dirty="0">
              <a:solidFill>
                <a:srgbClr val="FF0000"/>
              </a:solidFill>
            </a:endParaRPr>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484784"/>
            <a:ext cx="7560840" cy="4608511"/>
          </a:xfrm>
        </p:spPr>
      </p:pic>
    </p:spTree>
    <p:extLst>
      <p:ext uri="{BB962C8B-B14F-4D97-AF65-F5344CB8AC3E}">
        <p14:creationId xmlns:p14="http://schemas.microsoft.com/office/powerpoint/2010/main" val="249678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C00000"/>
                </a:solidFill>
              </a:rPr>
              <a:t>خطوات المنهج العلمي (2 ، 3)</a:t>
            </a:r>
            <a:endParaRPr lang="ar-EG" b="1" dirty="0">
              <a:solidFill>
                <a:srgbClr val="C00000"/>
              </a:solidFill>
            </a:endParaRPr>
          </a:p>
        </p:txBody>
      </p:sp>
      <p:sp>
        <p:nvSpPr>
          <p:cNvPr id="3" name="عنصر نائب للمحتوى 2"/>
          <p:cNvSpPr>
            <a:spLocks noGrp="1"/>
          </p:cNvSpPr>
          <p:nvPr>
            <p:ph sz="half" idx="1"/>
          </p:nvPr>
        </p:nvSpPr>
        <p:spPr/>
        <p:txBody>
          <a:bodyPr>
            <a:normAutofit/>
          </a:bodyPr>
          <a:lstStyle/>
          <a:p>
            <a:pPr marL="0" indent="0">
              <a:buNone/>
            </a:pPr>
            <a:r>
              <a:rPr lang="ar-EG" sz="2400" b="1" dirty="0" smtClean="0">
                <a:solidFill>
                  <a:srgbClr val="FFFF00"/>
                </a:solidFill>
              </a:rPr>
              <a:t>1- تحديد الهدف من حل المشكلة.</a:t>
            </a:r>
          </a:p>
          <a:p>
            <a:pPr marL="0" indent="0">
              <a:buNone/>
            </a:pPr>
            <a:r>
              <a:rPr lang="ar-EG" sz="2400" b="1" dirty="0">
                <a:solidFill>
                  <a:srgbClr val="FFFF00"/>
                </a:solidFill>
              </a:rPr>
              <a:t>2</a:t>
            </a:r>
            <a:r>
              <a:rPr lang="ar-EG" sz="2400" b="1" dirty="0" smtClean="0">
                <a:solidFill>
                  <a:srgbClr val="FFFF00"/>
                </a:solidFill>
              </a:rPr>
              <a:t>- توليد البدائل أو الحلول الممكنة.</a:t>
            </a:r>
          </a:p>
          <a:p>
            <a:pPr marL="0" indent="0">
              <a:buNone/>
            </a:pPr>
            <a:r>
              <a:rPr lang="ar-EG" sz="2400" b="1" dirty="0">
                <a:solidFill>
                  <a:srgbClr val="FFFF00"/>
                </a:solidFill>
              </a:rPr>
              <a:t>3</a:t>
            </a:r>
            <a:r>
              <a:rPr lang="ar-EG" sz="2400" b="1" dirty="0" smtClean="0">
                <a:solidFill>
                  <a:srgbClr val="FFFF00"/>
                </a:solidFill>
              </a:rPr>
              <a:t>- تقييم البدائل.</a:t>
            </a:r>
          </a:p>
          <a:p>
            <a:pPr marL="0" indent="0">
              <a:buNone/>
            </a:pPr>
            <a:r>
              <a:rPr lang="ar-EG" sz="2400" b="1" dirty="0">
                <a:solidFill>
                  <a:srgbClr val="FFFF00"/>
                </a:solidFill>
              </a:rPr>
              <a:t>4</a:t>
            </a:r>
            <a:r>
              <a:rPr lang="ar-EG" sz="2400" b="1" dirty="0" smtClean="0">
                <a:solidFill>
                  <a:srgbClr val="FFFF00"/>
                </a:solidFill>
              </a:rPr>
              <a:t>- اختيار البديل الأنسب.</a:t>
            </a:r>
          </a:p>
          <a:p>
            <a:pPr marL="0" indent="0">
              <a:buNone/>
            </a:pPr>
            <a:r>
              <a:rPr lang="ar-EG" sz="2400" b="1" dirty="0">
                <a:solidFill>
                  <a:srgbClr val="FFFF00"/>
                </a:solidFill>
              </a:rPr>
              <a:t>5</a:t>
            </a:r>
            <a:r>
              <a:rPr lang="ar-EG" sz="2400" b="1" dirty="0" smtClean="0">
                <a:solidFill>
                  <a:srgbClr val="FFFF00"/>
                </a:solidFill>
              </a:rPr>
              <a:t>- تجربة الحل الأنسب على نطاق ضيق.</a:t>
            </a:r>
          </a:p>
          <a:p>
            <a:pPr marL="0" indent="0">
              <a:buNone/>
            </a:pPr>
            <a:r>
              <a:rPr lang="ar-EG" sz="2400" b="1" dirty="0">
                <a:solidFill>
                  <a:srgbClr val="FFFF00"/>
                </a:solidFill>
              </a:rPr>
              <a:t>6</a:t>
            </a:r>
            <a:r>
              <a:rPr lang="ar-EG" sz="2400" b="1" dirty="0" smtClean="0">
                <a:solidFill>
                  <a:srgbClr val="FFFF00"/>
                </a:solidFill>
              </a:rPr>
              <a:t>- تطوير الحل الأنسب وفقا لنتائج تجربته.</a:t>
            </a:r>
          </a:p>
          <a:p>
            <a:pPr marL="0" indent="0">
              <a:buNone/>
            </a:pPr>
            <a:r>
              <a:rPr lang="ar-EG" sz="2400" b="1" dirty="0">
                <a:solidFill>
                  <a:srgbClr val="FFFF00"/>
                </a:solidFill>
              </a:rPr>
              <a:t>7</a:t>
            </a:r>
            <a:r>
              <a:rPr lang="ar-EG" sz="2400" b="1" dirty="0" smtClean="0">
                <a:solidFill>
                  <a:srgbClr val="FFFF00"/>
                </a:solidFill>
              </a:rPr>
              <a:t>- متابعة نتائج التطبيق.</a:t>
            </a:r>
            <a:endParaRPr lang="ar-EG" sz="2400" b="1" dirty="0">
              <a:solidFill>
                <a:srgbClr val="FFFF00"/>
              </a:solidFill>
            </a:endParaRPr>
          </a:p>
        </p:txBody>
      </p:sp>
      <p:sp>
        <p:nvSpPr>
          <p:cNvPr id="4" name="عنصر نائب للمحتوى 3"/>
          <p:cNvSpPr>
            <a:spLocks noGrp="1"/>
          </p:cNvSpPr>
          <p:nvPr>
            <p:ph sz="half" idx="2"/>
          </p:nvPr>
        </p:nvSpPr>
        <p:spPr/>
        <p:txBody>
          <a:bodyPr>
            <a:normAutofit/>
          </a:bodyPr>
          <a:lstStyle/>
          <a:p>
            <a:r>
              <a:rPr lang="ar-EG" b="1" dirty="0" smtClean="0">
                <a:solidFill>
                  <a:srgbClr val="FFC000"/>
                </a:solidFill>
              </a:rPr>
              <a:t>1- تحديد المشكلة.</a:t>
            </a:r>
          </a:p>
          <a:p>
            <a:r>
              <a:rPr lang="ar-EG" b="1" dirty="0" smtClean="0">
                <a:solidFill>
                  <a:srgbClr val="FFC000"/>
                </a:solidFill>
              </a:rPr>
              <a:t>2- جمع البيانات والمعلومات.</a:t>
            </a:r>
          </a:p>
          <a:p>
            <a:r>
              <a:rPr lang="ar-EG" b="1" dirty="0" smtClean="0">
                <a:solidFill>
                  <a:srgbClr val="FFC000"/>
                </a:solidFill>
              </a:rPr>
              <a:t>3- فرض الفروض.</a:t>
            </a:r>
          </a:p>
          <a:p>
            <a:r>
              <a:rPr lang="ar-EG" b="1" dirty="0" smtClean="0">
                <a:solidFill>
                  <a:srgbClr val="FFC000"/>
                </a:solidFill>
              </a:rPr>
              <a:t>4- اختبار صحة الفروض بالوسائل المناسبة.</a:t>
            </a:r>
          </a:p>
          <a:p>
            <a:r>
              <a:rPr lang="ar-EG" b="1" dirty="0" smtClean="0">
                <a:solidFill>
                  <a:srgbClr val="FFC000"/>
                </a:solidFill>
              </a:rPr>
              <a:t>5- الوصول إلى نتيجة.</a:t>
            </a:r>
          </a:p>
          <a:p>
            <a:r>
              <a:rPr lang="ar-EG" b="1" dirty="0" smtClean="0">
                <a:solidFill>
                  <a:srgbClr val="FFC000"/>
                </a:solidFill>
              </a:rPr>
              <a:t>6- تطبيق النتيجة وتعميمها. </a:t>
            </a:r>
          </a:p>
          <a:p>
            <a:r>
              <a:rPr lang="ar-EG" b="1" dirty="0" smtClean="0">
                <a:solidFill>
                  <a:srgbClr val="FFC000"/>
                </a:solidFill>
              </a:rPr>
              <a:t>7- تقييم مدى فاعلية النتيجة.</a:t>
            </a:r>
            <a:endParaRPr lang="ar-EG" b="1" dirty="0">
              <a:solidFill>
                <a:srgbClr val="FFC000"/>
              </a:solidFill>
            </a:endParaRPr>
          </a:p>
        </p:txBody>
      </p:sp>
    </p:spTree>
    <p:extLst>
      <p:ext uri="{BB962C8B-B14F-4D97-AF65-F5344CB8AC3E}">
        <p14:creationId xmlns:p14="http://schemas.microsoft.com/office/powerpoint/2010/main" val="837405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1413</TotalTime>
  <Words>1949</Words>
  <Application>Microsoft Office PowerPoint</Application>
  <PresentationFormat>عرض على الشاشة (3:4)‏</PresentationFormat>
  <Paragraphs>213</Paragraphs>
  <Slides>30</Slides>
  <Notes>1</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نسق Office</vt:lpstr>
      <vt:lpstr>استخدام خطوات المنهج العلمي في تشخيص وحل المشكلات</vt:lpstr>
      <vt:lpstr>مقدمة عامة:</vt:lpstr>
      <vt:lpstr>تابع المقدمة</vt:lpstr>
      <vt:lpstr>تساؤلات أولية</vt:lpstr>
      <vt:lpstr>الفرق بين المشكلة والحل</vt:lpstr>
      <vt:lpstr>الأسلوب العلمي والأسلوب التقليدي في الحل:</vt:lpstr>
      <vt:lpstr>إذن فالسبب الرئيس للفشل في حل المشكلات:</vt:lpstr>
      <vt:lpstr>خطوات المنهج العلمي (1)</vt:lpstr>
      <vt:lpstr>خطوات المنهج العلمي (2 ، 3)</vt:lpstr>
      <vt:lpstr>خطوات المنهج العلمي (4)</vt:lpstr>
      <vt:lpstr>أولاً: كيفية استخدام خطوات المنهج العلمي في  تشخيص المشكلات:</vt:lpstr>
      <vt:lpstr>وتشخيص المشكلة يندرج تحتها عدة خطوات تتمثل في الآتي :</vt:lpstr>
      <vt:lpstr>1. تحديد المشكلة:-</vt:lpstr>
      <vt:lpstr>كيفية تحديد المشكلة وإدراكها</vt:lpstr>
      <vt:lpstr>2- جمع البيانات المرتبطة بالمشكلة:</vt:lpstr>
      <vt:lpstr>مصادر جمع البيانات</vt:lpstr>
      <vt:lpstr>3- تحليل المعلومات:</vt:lpstr>
      <vt:lpstr>ثانيًا: كيفية استخدام خطوات المنهج العلمي في  حل المشكلات:</vt:lpstr>
      <vt:lpstr>1- تحديد الهدف من حل المشكلة:</vt:lpstr>
      <vt:lpstr>2- فرض الفروض أو توليد البدائل والحلول الممكنة:</vt:lpstr>
      <vt:lpstr>مصدر الفروض وأساليب توليد البدائل:</vt:lpstr>
      <vt:lpstr>3– تقييم البدائل أو اختبار صحة الفروض:</vt:lpstr>
      <vt:lpstr>أ_ يجب عند تقييم كل بديل مراعاة الآتي:</vt:lpstr>
      <vt:lpstr>ب- معايير تقييم البدائل:</vt:lpstr>
      <vt:lpstr>4- اختيار البديل الأنسب:</vt:lpstr>
      <vt:lpstr>5– وضع البديل موضع التنفيذ:</vt:lpstr>
      <vt:lpstr>5- تطوير الحل الأنسب وفقا لنتائج تجربته ثم تعميمه بعد تجنب السلبيات: حيث إن التعميم يعد واحدًا من أكثر أهداف العلم أهمية.</vt:lpstr>
      <vt:lpstr>نشاط تطبيقي</vt:lpstr>
      <vt:lpstr>لإعداد هذا المحتوى تم الرجوع إلى:</vt:lpstr>
      <vt:lpstr>سعدت كثيرًا بوجودي بينكم اليوم. مع خالص تحياتي وعظيم تقديري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استخدام خطوات المنهج العلمي في تشخيص وحل المشكلات</dc:title>
  <dc:creator>admin</dc:creator>
  <cp:lastModifiedBy>admin</cp:lastModifiedBy>
  <cp:revision>93</cp:revision>
  <dcterms:created xsi:type="dcterms:W3CDTF">2019-09-26T18:17:16Z</dcterms:created>
  <dcterms:modified xsi:type="dcterms:W3CDTF">2020-03-15T13:05:03Z</dcterms:modified>
</cp:coreProperties>
</file>